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8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9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</p:sldIdLst>
  <p:sldSz cy="6858000" cx="12192000"/>
  <p:notesSz cx="6858000" cy="12192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en-US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" name="Google Shape;13;p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Abertura. Documento nominal — preencher o destinatário antes de enviar.</a:t>
            </a:r>
            <a:endParaRPr/>
          </a:p>
        </p:txBody>
      </p:sp>
      <p:sp>
        <p:nvSpPr>
          <p:cNvPr id="14" name="Google Shape;14;p1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5" name="Google Shape;25;p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Slide de decisão. Se o investidor ler só um, é este.</a:t>
            </a:r>
            <a:endParaRPr/>
          </a:p>
        </p:txBody>
      </p:sp>
      <p:sp>
        <p:nvSpPr>
          <p:cNvPr id="26" name="Google Shape;26;p2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6" name="Google Shape;46;p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7" name="Google Shape;47;p3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8" name="Google Shape;58;p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O dado do 1,2% não é ruim para nós: é exatamente a razão pela qual o capital privado tem espaço.</a:t>
            </a:r>
            <a:endParaRPr/>
          </a:p>
        </p:txBody>
      </p:sp>
      <p:sp>
        <p:nvSpPr>
          <p:cNvPr id="59" name="Google Shape;59;p4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4" name="Google Shape;84;p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Três frases, três causas. O investidor precisa entender que a oportunidade vem de uma distorção de crédito.</a:t>
            </a:r>
            <a:endParaRPr/>
          </a:p>
        </p:txBody>
      </p:sp>
      <p:sp>
        <p:nvSpPr>
          <p:cNvPr id="85" name="Google Shape;85;p5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3" name="Google Shape;103;p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4" name="Google Shape;104;p6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5" name="Google Shape;115;p7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Verticalização é o argumento central: não há camada entre o capital e a execução.</a:t>
            </a:r>
            <a:endParaRPr/>
          </a:p>
        </p:txBody>
      </p:sp>
      <p:sp>
        <p:nvSpPr>
          <p:cNvPr id="116" name="Google Shape;116;p7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1" name="Google Shape;141;p8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O maior risco de uma incorporação é o atraso. Esse é o número que importa para o investidor.</a:t>
            </a:r>
            <a:endParaRPr/>
          </a:p>
        </p:txBody>
      </p:sp>
      <p:sp>
        <p:nvSpPr>
          <p:cNvPr id="142" name="Google Shape;142;p8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5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7" name="Google Shape;157;p9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Prazo inegociável, cliente de alta exposição, obra em turnos. É a prova de execução sob pressão.</a:t>
            </a:r>
            <a:endParaRPr/>
          </a:p>
        </p:txBody>
      </p:sp>
      <p:sp>
        <p:nvSpPr>
          <p:cNvPr id="158" name="Google Shape;158;p9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4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1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76" name="Google Shape;176;p10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Praça com demanda recorrente, não obra pontual. Isso é o que reduz risco na visão do investidor.</a:t>
            </a:r>
            <a:endParaRPr/>
          </a:p>
        </p:txBody>
      </p:sp>
      <p:sp>
        <p:nvSpPr>
          <p:cNvPr id="177" name="Google Shape;177;p10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1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93" name="Google Shape;193;p1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Aqui o investidor entende onde o dinheiro dele fica e em nome de quem.</a:t>
            </a:r>
            <a:endParaRPr/>
          </a:p>
        </p:txBody>
      </p:sp>
      <p:sp>
        <p:nvSpPr>
          <p:cNvPr id="194" name="Google Shape;194;p11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0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p1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32" name="Google Shape;232;p1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Declarar a liquidez baixa é o que dá credibilidade ao resto do quadro.</a:t>
            </a:r>
            <a:endParaRPr/>
          </a:p>
        </p:txBody>
      </p:sp>
      <p:sp>
        <p:nvSpPr>
          <p:cNvPr id="233" name="Google Shape;233;p12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7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Google Shape;258;p1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59" name="Google Shape;259;p1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Fechar convidando para a conversa individual, onde as condições são apresentadas.</a:t>
            </a:r>
            <a:endParaRPr/>
          </a:p>
        </p:txBody>
      </p:sp>
      <p:sp>
        <p:nvSpPr>
          <p:cNvPr id="260" name="Google Shape;260;p13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DEFAULT">
  <p:cSld name="DEFAULT">
    <p:bg>
      <p:bgPr>
        <a:solidFill>
          <a:schemeClr val="lt1"/>
        </a:solidFill>
      </p:bgPr>
    </p:bg>
    <p:spTree>
      <p:nvGrpSpPr>
        <p:cNvPr id="10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7.jpg"/><Relationship Id="rId4" Type="http://schemas.openxmlformats.org/officeDocument/2006/relationships/image" Target="../media/image3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3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5.jpg"/><Relationship Id="rId4" Type="http://schemas.openxmlformats.org/officeDocument/2006/relationships/image" Target="../media/image3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4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3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8.jpg"/><Relationship Id="rId4" Type="http://schemas.openxmlformats.org/officeDocument/2006/relationships/image" Target="../media/image3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4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4.png"/><Relationship Id="rId4" Type="http://schemas.openxmlformats.org/officeDocument/2006/relationships/image" Target="../media/image22.jpg"/><Relationship Id="rId9" Type="http://schemas.openxmlformats.org/officeDocument/2006/relationships/image" Target="../media/image6.jpg"/><Relationship Id="rId5" Type="http://schemas.openxmlformats.org/officeDocument/2006/relationships/image" Target="../media/image17.jpg"/><Relationship Id="rId6" Type="http://schemas.openxmlformats.org/officeDocument/2006/relationships/image" Target="../media/image2.jpg"/><Relationship Id="rId7" Type="http://schemas.openxmlformats.org/officeDocument/2006/relationships/image" Target="../media/image12.jpg"/><Relationship Id="rId8" Type="http://schemas.openxmlformats.org/officeDocument/2006/relationships/image" Target="../media/image24.jp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3.png"/><Relationship Id="rId4" Type="http://schemas.openxmlformats.org/officeDocument/2006/relationships/image" Target="../media/image1.jp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25.jpg"/><Relationship Id="rId4" Type="http://schemas.openxmlformats.org/officeDocument/2006/relationships/image" Target="../media/image3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4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3.png"/><Relationship Id="rId4" Type="http://schemas.openxmlformats.org/officeDocument/2006/relationships/image" Target="../media/image23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26.jp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14161A"/>
        </a:solidFill>
      </p:bgPr>
    </p:bg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/sessions/gracious-stoic-allen/mnt/outputs/deck-build/capa-nova.jpg" id="16" name="Google Shape;16;p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6152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/sessions/gracious-stoic-allen/mnt/outputs/deck-build/logo-escuro.png" id="17" name="Google Shape;17;p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31520" y="1143000"/>
            <a:ext cx="2743200" cy="809244"/>
          </a:xfrm>
          <a:prstGeom prst="rect">
            <a:avLst/>
          </a:prstGeom>
          <a:noFill/>
          <a:ln>
            <a:noFill/>
          </a:ln>
        </p:spPr>
      </p:pic>
      <p:sp>
        <p:nvSpPr>
          <p:cNvPr id="18" name="Google Shape;18;p3"/>
          <p:cNvSpPr/>
          <p:nvPr/>
        </p:nvSpPr>
        <p:spPr>
          <a:xfrm>
            <a:off x="731520" y="2286000"/>
            <a:ext cx="9601200" cy="1371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13043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600"/>
              <a:buFont typeface="Arial"/>
              <a:buNone/>
            </a:pPr>
            <a:r>
              <a:rPr b="1" i="0" lang="en-US" sz="4600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Construção, incorporação e capital.</a:t>
            </a:r>
            <a:endParaRPr b="0" i="0" sz="46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" name="Google Shape;19;p3"/>
          <p:cNvSpPr/>
          <p:nvPr/>
        </p:nvSpPr>
        <p:spPr>
          <a:xfrm>
            <a:off x="731520" y="3913632"/>
            <a:ext cx="731520" cy="41148"/>
          </a:xfrm>
          <a:prstGeom prst="rect">
            <a:avLst/>
          </a:prstGeom>
          <a:solidFill>
            <a:srgbClr val="00BDEB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" name="Google Shape;20;p3"/>
          <p:cNvSpPr/>
          <p:nvPr/>
        </p:nvSpPr>
        <p:spPr>
          <a:xfrm>
            <a:off x="731520" y="4114800"/>
            <a:ext cx="8229600" cy="36576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Calibri"/>
              <a:buNone/>
            </a:pPr>
            <a:r>
              <a:rPr b="0" i="0" lang="en-US" sz="16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Apresentação a investidores</a:t>
            </a:r>
            <a:endParaRPr b="0" i="0" sz="16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" name="Google Shape;21;p3"/>
          <p:cNvSpPr/>
          <p:nvPr/>
        </p:nvSpPr>
        <p:spPr>
          <a:xfrm>
            <a:off x="731520" y="5760720"/>
            <a:ext cx="8229600" cy="2743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9AA1AC"/>
              </a:buClr>
              <a:buSzPts val="1000"/>
              <a:buFont typeface="Calibri"/>
              <a:buNone/>
            </a:pPr>
            <a:r>
              <a:rPr b="0" i="0" lang="en-US" sz="1000" u="none" cap="none" strike="noStrike">
                <a:solidFill>
                  <a:srgbClr val="9AA1AC"/>
                </a:solidFill>
                <a:latin typeface="Calibri"/>
                <a:ea typeface="Calibri"/>
                <a:cs typeface="Calibri"/>
                <a:sym typeface="Calibri"/>
              </a:rPr>
              <a:t>Empirex LTDA  ·  CNPJ 56.018.938/0001-93  ·  Alphaville, Barueri/SP</a:t>
            </a:r>
            <a:endParaRPr b="0" i="0" sz="1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" name="Google Shape;22;p3"/>
          <p:cNvSpPr/>
          <p:nvPr/>
        </p:nvSpPr>
        <p:spPr>
          <a:xfrm>
            <a:off x="8869680" y="5760720"/>
            <a:ext cx="2560320" cy="2743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Clr>
                <a:srgbClr val="9AA1AC"/>
              </a:buClr>
              <a:buSzPts val="1000"/>
              <a:buFont typeface="Calibri"/>
              <a:buNone/>
            </a:pPr>
            <a:r>
              <a:rPr b="1" i="0" lang="en-US" sz="1000" u="none" cap="none" strike="noStrike">
                <a:solidFill>
                  <a:srgbClr val="9AA1AC"/>
                </a:solidFill>
                <a:latin typeface="Calibri"/>
                <a:ea typeface="Calibri"/>
                <a:cs typeface="Calibri"/>
                <a:sym typeface="Calibri"/>
              </a:rPr>
              <a:t>DOCUMENTO CONFIDENCIAL</a:t>
            </a:r>
            <a:endParaRPr b="0" i="0" sz="1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14161A"/>
        </a:solidFill>
      </p:bgPr>
    </p:bg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/sessions/gracious-stoic-allen/mnt/outputs/deck-build/logo-escuro.png" id="28" name="Google Shape;28;p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0287000" y="566928"/>
            <a:ext cx="1143000" cy="338328"/>
          </a:xfrm>
          <a:prstGeom prst="rect">
            <a:avLst/>
          </a:prstGeom>
          <a:noFill/>
          <a:ln>
            <a:noFill/>
          </a:ln>
        </p:spPr>
      </p:pic>
      <p:sp>
        <p:nvSpPr>
          <p:cNvPr id="29" name="Google Shape;29;p4"/>
          <p:cNvSpPr/>
          <p:nvPr/>
        </p:nvSpPr>
        <p:spPr>
          <a:xfrm>
            <a:off x="731520" y="640080"/>
            <a:ext cx="7315200" cy="2743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BDEB"/>
              </a:buClr>
              <a:buSzPts val="1100"/>
              <a:buFont typeface="Calibri"/>
              <a:buNone/>
            </a:pPr>
            <a:r>
              <a:rPr b="1" i="0" lang="en-US" sz="1100" u="none" cap="none" strike="noStrike">
                <a:solidFill>
                  <a:srgbClr val="00BDEB"/>
                </a:solidFill>
                <a:latin typeface="Calibri"/>
                <a:ea typeface="Calibri"/>
                <a:cs typeface="Calibri"/>
                <a:sym typeface="Calibri"/>
              </a:rPr>
              <a:t>A TESE</a:t>
            </a:r>
            <a:endParaRPr b="0" i="0" sz="11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" name="Google Shape;30;p4"/>
          <p:cNvSpPr/>
          <p:nvPr/>
        </p:nvSpPr>
        <p:spPr>
          <a:xfrm>
            <a:off x="731520" y="1051560"/>
            <a:ext cx="9692640" cy="105156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1875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200"/>
              <a:buFont typeface="Arial"/>
              <a:buNone/>
            </a:pPr>
            <a:r>
              <a:rPr b="1" i="0" lang="en-US" sz="3200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Capital com lastro em ativo físico,</a:t>
            </a:r>
            <a:endParaRPr b="0" i="0" sz="3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1875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200"/>
              <a:buFont typeface="Arial"/>
              <a:buNone/>
            </a:pPr>
            <a:r>
              <a:rPr b="1" i="0" lang="en-US" sz="3200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sob gestão de quem constrói.</a:t>
            </a:r>
            <a:endParaRPr b="0" i="0" sz="3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" name="Google Shape;31;p4"/>
          <p:cNvSpPr/>
          <p:nvPr/>
        </p:nvSpPr>
        <p:spPr>
          <a:xfrm>
            <a:off x="731520" y="2880360"/>
            <a:ext cx="41148" cy="1143000"/>
          </a:xfrm>
          <a:prstGeom prst="rect">
            <a:avLst/>
          </a:prstGeom>
          <a:solidFill>
            <a:srgbClr val="00BDEB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2" name="Google Shape;32;p4"/>
          <p:cNvSpPr/>
          <p:nvPr/>
        </p:nvSpPr>
        <p:spPr>
          <a:xfrm>
            <a:off x="1024128" y="2852928"/>
            <a:ext cx="4754880" cy="3200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BDEB"/>
              </a:buClr>
              <a:buSzPts val="1600"/>
              <a:buFont typeface="Arial"/>
              <a:buNone/>
            </a:pPr>
            <a:r>
              <a:rPr b="1" i="0" lang="en-US" sz="1600" u="none" cap="none" strike="noStrike">
                <a:solidFill>
                  <a:srgbClr val="00BDEB"/>
                </a:solidFill>
                <a:latin typeface="Arial"/>
                <a:ea typeface="Arial"/>
                <a:cs typeface="Arial"/>
                <a:sym typeface="Arial"/>
              </a:rPr>
              <a:t>Lastro real</a:t>
            </a:r>
            <a:endParaRPr b="0" i="0" sz="16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" name="Google Shape;33;p4"/>
          <p:cNvSpPr/>
          <p:nvPr/>
        </p:nvSpPr>
        <p:spPr>
          <a:xfrm>
            <a:off x="1024128" y="3264408"/>
            <a:ext cx="4754880" cy="82296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36000"/>
              </a:lnSpc>
              <a:spcBef>
                <a:spcPts val="0"/>
              </a:spcBef>
              <a:spcAft>
                <a:spcPts val="0"/>
              </a:spcAft>
              <a:buClr>
                <a:srgbClr val="9AA1AC"/>
              </a:buClr>
              <a:buSzPts val="1250"/>
              <a:buFont typeface="Calibri"/>
              <a:buNone/>
            </a:pPr>
            <a:r>
              <a:rPr b="0" i="0" lang="en-US" sz="1250" u="none" cap="none" strike="noStrike">
                <a:solidFill>
                  <a:srgbClr val="9AA1AC"/>
                </a:solidFill>
                <a:latin typeface="Calibri"/>
                <a:ea typeface="Calibri"/>
                <a:cs typeface="Calibri"/>
                <a:sym typeface="Calibri"/>
              </a:rPr>
              <a:t>O capital fica vinculado a terreno e construção — bens físicos, com valor próprio e independente de mercado.</a:t>
            </a:r>
            <a:endParaRPr b="0" i="0" sz="12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" name="Google Shape;34;p4"/>
          <p:cNvSpPr/>
          <p:nvPr/>
        </p:nvSpPr>
        <p:spPr>
          <a:xfrm>
            <a:off x="6217920" y="2880360"/>
            <a:ext cx="41148" cy="1143000"/>
          </a:xfrm>
          <a:prstGeom prst="rect">
            <a:avLst/>
          </a:prstGeom>
          <a:solidFill>
            <a:srgbClr val="00BDEB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5" name="Google Shape;35;p4"/>
          <p:cNvSpPr/>
          <p:nvPr/>
        </p:nvSpPr>
        <p:spPr>
          <a:xfrm>
            <a:off x="6510528" y="2852928"/>
            <a:ext cx="4754880" cy="3200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BDEB"/>
              </a:buClr>
              <a:buSzPts val="1600"/>
              <a:buFont typeface="Arial"/>
              <a:buNone/>
            </a:pPr>
            <a:r>
              <a:rPr b="1" i="0" lang="en-US" sz="1600" u="none" cap="none" strike="noStrike">
                <a:solidFill>
                  <a:srgbClr val="00BDEB"/>
                </a:solidFill>
                <a:latin typeface="Arial"/>
                <a:ea typeface="Arial"/>
                <a:cs typeface="Arial"/>
                <a:sym typeface="Arial"/>
              </a:rPr>
              <a:t>Sem intermediário</a:t>
            </a:r>
            <a:endParaRPr b="0" i="0" sz="16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" name="Google Shape;36;p4"/>
          <p:cNvSpPr/>
          <p:nvPr/>
        </p:nvSpPr>
        <p:spPr>
          <a:xfrm>
            <a:off x="6510528" y="3264408"/>
            <a:ext cx="4754880" cy="82296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36000"/>
              </a:lnSpc>
              <a:spcBef>
                <a:spcPts val="0"/>
              </a:spcBef>
              <a:spcAft>
                <a:spcPts val="0"/>
              </a:spcAft>
              <a:buClr>
                <a:srgbClr val="9AA1AC"/>
              </a:buClr>
              <a:buSzPts val="1250"/>
              <a:buFont typeface="Calibri"/>
              <a:buNone/>
            </a:pPr>
            <a:r>
              <a:rPr b="0" i="0" lang="en-US" sz="1250" u="none" cap="none" strike="noStrike">
                <a:solidFill>
                  <a:srgbClr val="9AA1AC"/>
                </a:solidFill>
                <a:latin typeface="Calibri"/>
                <a:ea typeface="Calibri"/>
                <a:cs typeface="Calibri"/>
                <a:sym typeface="Calibri"/>
              </a:rPr>
              <a:t>A mesma empresa faz viabilidade, projeto, obra e comercialização. Quem capta é quem executa.</a:t>
            </a:r>
            <a:endParaRPr b="0" i="0" sz="12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" name="Google Shape;37;p4"/>
          <p:cNvSpPr/>
          <p:nvPr/>
        </p:nvSpPr>
        <p:spPr>
          <a:xfrm>
            <a:off x="731520" y="4480560"/>
            <a:ext cx="41148" cy="1143000"/>
          </a:xfrm>
          <a:prstGeom prst="rect">
            <a:avLst/>
          </a:prstGeom>
          <a:solidFill>
            <a:srgbClr val="00BDEB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8" name="Google Shape;38;p4"/>
          <p:cNvSpPr/>
          <p:nvPr/>
        </p:nvSpPr>
        <p:spPr>
          <a:xfrm>
            <a:off x="1024128" y="4453128"/>
            <a:ext cx="4754880" cy="3200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BDEB"/>
              </a:buClr>
              <a:buSzPts val="1600"/>
              <a:buFont typeface="Arial"/>
              <a:buNone/>
            </a:pPr>
            <a:r>
              <a:rPr b="1" i="0" lang="en-US" sz="1600" u="none" cap="none" strike="noStrike">
                <a:solidFill>
                  <a:srgbClr val="00BDEB"/>
                </a:solidFill>
                <a:latin typeface="Arial"/>
                <a:ea typeface="Arial"/>
                <a:cs typeface="Arial"/>
                <a:sym typeface="Arial"/>
              </a:rPr>
              <a:t>Patrimônio na SPE</a:t>
            </a:r>
            <a:endParaRPr b="0" i="0" sz="16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" name="Google Shape;39;p4"/>
          <p:cNvSpPr/>
          <p:nvPr/>
        </p:nvSpPr>
        <p:spPr>
          <a:xfrm>
            <a:off x="1024128" y="4864608"/>
            <a:ext cx="4754880" cy="82296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36000"/>
              </a:lnSpc>
              <a:spcBef>
                <a:spcPts val="0"/>
              </a:spcBef>
              <a:spcAft>
                <a:spcPts val="0"/>
              </a:spcAft>
              <a:buClr>
                <a:srgbClr val="9AA1AC"/>
              </a:buClr>
              <a:buSzPts val="1250"/>
              <a:buFont typeface="Calibri"/>
              <a:buNone/>
            </a:pPr>
            <a:r>
              <a:rPr b="0" i="0" lang="en-US" sz="1250" u="none" cap="none" strike="noStrike">
                <a:solidFill>
                  <a:srgbClr val="9AA1AC"/>
                </a:solidFill>
                <a:latin typeface="Calibri"/>
                <a:ea typeface="Calibri"/>
                <a:cs typeface="Calibri"/>
                <a:sym typeface="Calibri"/>
              </a:rPr>
              <a:t>Cada rodada tem sua própria Sociedade de Propósito Específico, constituída com patrimônio superior ao captado.</a:t>
            </a:r>
            <a:endParaRPr b="0" i="0" sz="12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" name="Google Shape;40;p4"/>
          <p:cNvSpPr/>
          <p:nvPr/>
        </p:nvSpPr>
        <p:spPr>
          <a:xfrm>
            <a:off x="6217920" y="4480560"/>
            <a:ext cx="41148" cy="1143000"/>
          </a:xfrm>
          <a:prstGeom prst="rect">
            <a:avLst/>
          </a:prstGeom>
          <a:solidFill>
            <a:srgbClr val="00BDEB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1" name="Google Shape;41;p4"/>
          <p:cNvSpPr/>
          <p:nvPr/>
        </p:nvSpPr>
        <p:spPr>
          <a:xfrm>
            <a:off x="6510528" y="4453128"/>
            <a:ext cx="4754880" cy="3200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BDEB"/>
              </a:buClr>
              <a:buSzPts val="1600"/>
              <a:buFont typeface="Arial"/>
              <a:buNone/>
            </a:pPr>
            <a:r>
              <a:rPr b="1" i="0" lang="en-US" sz="1600" u="none" cap="none" strike="noStrike">
                <a:solidFill>
                  <a:srgbClr val="00BDEB"/>
                </a:solidFill>
                <a:latin typeface="Arial"/>
                <a:ea typeface="Arial"/>
                <a:cs typeface="Arial"/>
                <a:sym typeface="Arial"/>
              </a:rPr>
              <a:t>Ativo visitável</a:t>
            </a:r>
            <a:endParaRPr b="0" i="0" sz="16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" name="Google Shape;42;p4"/>
          <p:cNvSpPr/>
          <p:nvPr/>
        </p:nvSpPr>
        <p:spPr>
          <a:xfrm>
            <a:off x="6510528" y="4864608"/>
            <a:ext cx="4754880" cy="82296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36000"/>
              </a:lnSpc>
              <a:spcBef>
                <a:spcPts val="0"/>
              </a:spcBef>
              <a:spcAft>
                <a:spcPts val="0"/>
              </a:spcAft>
              <a:buClr>
                <a:srgbClr val="9AA1AC"/>
              </a:buClr>
              <a:buSzPts val="1250"/>
              <a:buFont typeface="Calibri"/>
              <a:buNone/>
            </a:pPr>
            <a:r>
              <a:rPr b="0" i="0" lang="en-US" sz="1250" u="none" cap="none" strike="noStrike">
                <a:solidFill>
                  <a:srgbClr val="9AA1AC"/>
                </a:solidFill>
                <a:latin typeface="Calibri"/>
                <a:ea typeface="Calibri"/>
                <a:cs typeface="Calibri"/>
                <a:sym typeface="Calibri"/>
              </a:rPr>
              <a:t>O investidor pisa na obra e acompanha a medição por etapa. Nenhuma corretora oferece isso.</a:t>
            </a:r>
            <a:endParaRPr b="0" i="0" sz="12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" name="Google Shape;43;p4"/>
          <p:cNvSpPr/>
          <p:nvPr/>
        </p:nvSpPr>
        <p:spPr>
          <a:xfrm>
            <a:off x="731520" y="6172200"/>
            <a:ext cx="10698480" cy="36576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500"/>
              <a:buFont typeface="Arial"/>
              <a:buNone/>
            </a:pPr>
            <a:r>
              <a:rPr b="1" i="0" lang="en-US" sz="1500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Dois anos e meio de operação · 31 operações encerradas · 32 empreendimentos entregues</a:t>
            </a:r>
            <a:endParaRPr b="0" i="0" sz="15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14161A"/>
        </a:solidFill>
      </p:bgPr>
    </p:bg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/sessions/gracious-stoic-allen/mnt/outputs/deck-build/div-mercado.jpg" id="49" name="Google Shape;49;p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6152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0" name="Google Shape;50;p5"/>
          <p:cNvSpPr/>
          <p:nvPr/>
        </p:nvSpPr>
        <p:spPr>
          <a:xfrm>
            <a:off x="731520" y="2971800"/>
            <a:ext cx="1463040" cy="41148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BDEB"/>
              </a:buClr>
              <a:buSzPts val="1500"/>
              <a:buFont typeface="Arial"/>
              <a:buNone/>
            </a:pPr>
            <a:r>
              <a:rPr b="1" i="0" lang="en-US" sz="1500" u="none" cap="none" strike="noStrike">
                <a:solidFill>
                  <a:srgbClr val="00BDEB"/>
                </a:solidFill>
                <a:latin typeface="Arial"/>
                <a:ea typeface="Arial"/>
                <a:cs typeface="Arial"/>
                <a:sym typeface="Arial"/>
              </a:rPr>
              <a:t>01</a:t>
            </a:r>
            <a:endParaRPr b="0" i="0" sz="15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" name="Google Shape;51;p5"/>
          <p:cNvSpPr/>
          <p:nvPr/>
        </p:nvSpPr>
        <p:spPr>
          <a:xfrm>
            <a:off x="731520" y="3529584"/>
            <a:ext cx="1005840" cy="41148"/>
          </a:xfrm>
          <a:prstGeom prst="rect">
            <a:avLst/>
          </a:prstGeom>
          <a:solidFill>
            <a:srgbClr val="00BDEB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2" name="Google Shape;52;p5"/>
          <p:cNvSpPr/>
          <p:nvPr/>
        </p:nvSpPr>
        <p:spPr>
          <a:xfrm>
            <a:off x="731520" y="3730752"/>
            <a:ext cx="8229600" cy="2743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E4E7EC"/>
              </a:buClr>
              <a:buSzPts val="1100"/>
              <a:buFont typeface="Calibri"/>
              <a:buNone/>
            </a:pPr>
            <a:r>
              <a:rPr b="1" i="0" lang="en-US" sz="1100" u="none" cap="none" strike="noStrike">
                <a:solidFill>
                  <a:srgbClr val="E4E7EC"/>
                </a:solidFill>
                <a:latin typeface="Calibri"/>
                <a:ea typeface="Calibri"/>
                <a:cs typeface="Calibri"/>
                <a:sym typeface="Calibri"/>
              </a:rPr>
              <a:t>O MERCADO</a:t>
            </a:r>
            <a:endParaRPr b="0" i="0" sz="11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" name="Google Shape;53;p5"/>
          <p:cNvSpPr/>
          <p:nvPr/>
        </p:nvSpPr>
        <p:spPr>
          <a:xfrm>
            <a:off x="731520" y="4114800"/>
            <a:ext cx="9601200" cy="11887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000"/>
              <a:buFont typeface="Arial"/>
              <a:buNone/>
            </a:pPr>
            <a:r>
              <a:rPr b="1" i="0" lang="en-US" sz="4000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O crédito bancário recuou.</a:t>
            </a:r>
            <a:endParaRPr b="0" i="0" sz="4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000"/>
              <a:buFont typeface="Arial"/>
              <a:buNone/>
            </a:pPr>
            <a:r>
              <a:rPr b="1" i="0" lang="en-US" sz="4000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O capital privado ocupou.</a:t>
            </a:r>
            <a:endParaRPr b="0" i="0" sz="4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" name="Google Shape;54;p5"/>
          <p:cNvSpPr/>
          <p:nvPr/>
        </p:nvSpPr>
        <p:spPr>
          <a:xfrm>
            <a:off x="731520" y="5532120"/>
            <a:ext cx="8686800" cy="5029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Clr>
                <a:srgbClr val="C7CDD6"/>
              </a:buClr>
              <a:buSzPts val="1400"/>
              <a:buFont typeface="Calibri"/>
              <a:buNone/>
            </a:pPr>
            <a:r>
              <a:rPr b="0" i="0" lang="en-US" sz="1400" u="none" cap="none" strike="noStrike">
                <a:solidFill>
                  <a:srgbClr val="C7CDD6"/>
                </a:solidFill>
                <a:latin typeface="Calibri"/>
                <a:ea typeface="Calibri"/>
                <a:cs typeface="Calibri"/>
                <a:sym typeface="Calibri"/>
              </a:rPr>
              <a:t>Por que existe demanda por capital privado em incorporação neste momento — e não em outro.</a:t>
            </a:r>
            <a:endParaRPr b="0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/sessions/gracious-stoic-allen/mnt/outputs/deck-build/logo-escuro.png" id="55" name="Google Shape;55;p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0195560" y="5897880"/>
            <a:ext cx="1234440" cy="36576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7F8FA"/>
        </a:solidFill>
      </p:bgPr>
    </p:bg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/sessions/gracious-stoic-allen/mnt/outputs/deck-build/logo-claro.png" id="61" name="Google Shape;61;p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0287000" y="566928"/>
            <a:ext cx="1143000" cy="338328"/>
          </a:xfrm>
          <a:prstGeom prst="rect">
            <a:avLst/>
          </a:prstGeom>
          <a:noFill/>
          <a:ln>
            <a:noFill/>
          </a:ln>
        </p:spPr>
      </p:pic>
      <p:sp>
        <p:nvSpPr>
          <p:cNvPr id="62" name="Google Shape;62;p6"/>
          <p:cNvSpPr/>
          <p:nvPr/>
        </p:nvSpPr>
        <p:spPr>
          <a:xfrm>
            <a:off x="731520" y="640080"/>
            <a:ext cx="7315200" cy="2743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27AED"/>
              </a:buClr>
              <a:buSzPts val="1100"/>
              <a:buFont typeface="Calibri"/>
              <a:buNone/>
            </a:pPr>
            <a:r>
              <a:rPr b="1" i="0" lang="en-US" sz="1100" u="none" cap="none" strike="noStrike">
                <a:solidFill>
                  <a:srgbClr val="027AED"/>
                </a:solidFill>
                <a:latin typeface="Calibri"/>
                <a:ea typeface="Calibri"/>
                <a:cs typeface="Calibri"/>
                <a:sym typeface="Calibri"/>
              </a:rPr>
              <a:t>POR QUE AGORA</a:t>
            </a:r>
            <a:endParaRPr b="0" i="0" sz="11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" name="Google Shape;63;p6"/>
          <p:cNvSpPr/>
          <p:nvPr/>
        </p:nvSpPr>
        <p:spPr>
          <a:xfrm>
            <a:off x="731520" y="1051560"/>
            <a:ext cx="9692640" cy="105156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11764"/>
              </a:lnSpc>
              <a:spcBef>
                <a:spcPts val="0"/>
              </a:spcBef>
              <a:spcAft>
                <a:spcPts val="0"/>
              </a:spcAft>
              <a:buClr>
                <a:srgbClr val="1F2937"/>
              </a:buClr>
              <a:buSzPts val="3400"/>
              <a:buFont typeface="Arial"/>
              <a:buNone/>
            </a:pPr>
            <a:r>
              <a:rPr b="1" i="0" lang="en-US" sz="3400" u="none" cap="none" strike="noStrike">
                <a:solidFill>
                  <a:srgbClr val="1F2937"/>
                </a:solidFill>
                <a:latin typeface="Arial"/>
                <a:ea typeface="Arial"/>
                <a:cs typeface="Arial"/>
                <a:sym typeface="Arial"/>
              </a:rPr>
              <a:t>O setor cresce, mas o crédito encareceu</a:t>
            </a:r>
            <a:endParaRPr b="0" i="0" sz="3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" name="Google Shape;64;p6"/>
          <p:cNvSpPr/>
          <p:nvPr/>
        </p:nvSpPr>
        <p:spPr>
          <a:xfrm>
            <a:off x="731520" y="2377440"/>
            <a:ext cx="2514600" cy="3063240"/>
          </a:xfrm>
          <a:prstGeom prst="roundRect">
            <a:avLst>
              <a:gd fmla="val 2909" name="adj"/>
            </a:avLst>
          </a:prstGeom>
          <a:solidFill>
            <a:srgbClr val="FFFFFF"/>
          </a:solidFill>
          <a:ln cap="flat" cmpd="sng" w="12700">
            <a:solidFill>
              <a:srgbClr val="2E344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5" name="Google Shape;65;p6"/>
          <p:cNvSpPr/>
          <p:nvPr/>
        </p:nvSpPr>
        <p:spPr>
          <a:xfrm>
            <a:off x="960120" y="2651760"/>
            <a:ext cx="2103120" cy="685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27AED"/>
              </a:buClr>
              <a:buSzPts val="2900"/>
              <a:buFont typeface="Arial"/>
              <a:buNone/>
            </a:pPr>
            <a:r>
              <a:rPr b="1" i="0" lang="en-US" sz="2900" u="none" cap="none" strike="noStrike">
                <a:solidFill>
                  <a:srgbClr val="027AED"/>
                </a:solidFill>
                <a:latin typeface="Arial"/>
                <a:ea typeface="Arial"/>
                <a:cs typeface="Arial"/>
                <a:sym typeface="Arial"/>
              </a:rPr>
              <a:t>14,00%</a:t>
            </a:r>
            <a:endParaRPr b="0" i="0" sz="29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" name="Google Shape;66;p6"/>
          <p:cNvSpPr/>
          <p:nvPr/>
        </p:nvSpPr>
        <p:spPr>
          <a:xfrm>
            <a:off x="960120" y="3401568"/>
            <a:ext cx="2103120" cy="64008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8000"/>
              </a:lnSpc>
              <a:spcBef>
                <a:spcPts val="0"/>
              </a:spcBef>
              <a:spcAft>
                <a:spcPts val="0"/>
              </a:spcAft>
              <a:buClr>
                <a:srgbClr val="1F2937"/>
              </a:buClr>
              <a:buSzPts val="1250"/>
              <a:buFont typeface="Arial"/>
              <a:buNone/>
            </a:pPr>
            <a:r>
              <a:rPr b="1" i="0" lang="en-US" sz="1250" u="none" cap="none" strike="noStrike">
                <a:solidFill>
                  <a:srgbClr val="1F2937"/>
                </a:solidFill>
                <a:latin typeface="Arial"/>
                <a:ea typeface="Arial"/>
                <a:cs typeface="Arial"/>
                <a:sym typeface="Arial"/>
              </a:rPr>
              <a:t>Selic ao ano</a:t>
            </a:r>
            <a:endParaRPr b="0" i="0" sz="12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" name="Google Shape;67;p6"/>
          <p:cNvSpPr/>
          <p:nvPr/>
        </p:nvSpPr>
        <p:spPr>
          <a:xfrm>
            <a:off x="960120" y="4160520"/>
            <a:ext cx="2103120" cy="1005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36363"/>
              </a:lnSpc>
              <a:spcBef>
                <a:spcPts val="0"/>
              </a:spcBef>
              <a:spcAft>
                <a:spcPts val="0"/>
              </a:spcAft>
              <a:buClr>
                <a:srgbClr val="5B6472"/>
              </a:buClr>
              <a:buSzPts val="1100"/>
              <a:buFont typeface="Calibri"/>
              <a:buNone/>
            </a:pPr>
            <a:r>
              <a:rPr b="0" i="0" lang="en-US" sz="1100" u="none" cap="none" strike="noStrike">
                <a:solidFill>
                  <a:srgbClr val="5B6472"/>
                </a:solidFill>
                <a:latin typeface="Calibri"/>
                <a:ea typeface="Calibri"/>
                <a:cs typeface="Calibri"/>
                <a:sym typeface="Calibri"/>
              </a:rPr>
              <a:t>4º corte consecutivo em 2026 (Copom, 5 de agosto)</a:t>
            </a:r>
            <a:endParaRPr b="0" i="0" sz="11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8" name="Google Shape;68;p6"/>
          <p:cNvSpPr/>
          <p:nvPr/>
        </p:nvSpPr>
        <p:spPr>
          <a:xfrm>
            <a:off x="3456432" y="2377440"/>
            <a:ext cx="2514600" cy="3063240"/>
          </a:xfrm>
          <a:prstGeom prst="roundRect">
            <a:avLst>
              <a:gd fmla="val 2909" name="adj"/>
            </a:avLst>
          </a:prstGeom>
          <a:solidFill>
            <a:srgbClr val="FFFFFF"/>
          </a:solidFill>
          <a:ln cap="flat" cmpd="sng" w="12700">
            <a:solidFill>
              <a:srgbClr val="2E344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9" name="Google Shape;69;p6"/>
          <p:cNvSpPr/>
          <p:nvPr/>
        </p:nvSpPr>
        <p:spPr>
          <a:xfrm>
            <a:off x="3685032" y="2651760"/>
            <a:ext cx="2103120" cy="685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27AED"/>
              </a:buClr>
              <a:buSzPts val="2900"/>
              <a:buFont typeface="Arial"/>
              <a:buNone/>
            </a:pPr>
            <a:r>
              <a:rPr b="1" i="0" lang="en-US" sz="2900" u="none" cap="none" strike="noStrike">
                <a:solidFill>
                  <a:srgbClr val="027AED"/>
                </a:solidFill>
                <a:latin typeface="Arial"/>
                <a:ea typeface="Arial"/>
                <a:cs typeface="Arial"/>
                <a:sym typeface="Arial"/>
              </a:rPr>
              <a:t>168.962</a:t>
            </a:r>
            <a:endParaRPr b="0" i="0" sz="29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0" name="Google Shape;70;p6"/>
          <p:cNvSpPr/>
          <p:nvPr/>
        </p:nvSpPr>
        <p:spPr>
          <a:xfrm>
            <a:off x="3685032" y="3401568"/>
            <a:ext cx="2103120" cy="64008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8000"/>
              </a:lnSpc>
              <a:spcBef>
                <a:spcPts val="0"/>
              </a:spcBef>
              <a:spcAft>
                <a:spcPts val="0"/>
              </a:spcAft>
              <a:buClr>
                <a:srgbClr val="1F2937"/>
              </a:buClr>
              <a:buSzPts val="1250"/>
              <a:buFont typeface="Arial"/>
              <a:buNone/>
            </a:pPr>
            <a:r>
              <a:rPr b="1" i="0" lang="en-US" sz="1250" u="none" cap="none" strike="noStrike">
                <a:solidFill>
                  <a:srgbClr val="1F2937"/>
                </a:solidFill>
                <a:latin typeface="Arial"/>
                <a:ea typeface="Arial"/>
                <a:cs typeface="Arial"/>
                <a:sym typeface="Arial"/>
              </a:rPr>
              <a:t>empregos formais na construção</a:t>
            </a:r>
            <a:endParaRPr b="0" i="0" sz="12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1" name="Google Shape;71;p6"/>
          <p:cNvSpPr/>
          <p:nvPr/>
        </p:nvSpPr>
        <p:spPr>
          <a:xfrm>
            <a:off x="3685032" y="4160520"/>
            <a:ext cx="2103120" cy="1005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36363"/>
              </a:lnSpc>
              <a:spcBef>
                <a:spcPts val="0"/>
              </a:spcBef>
              <a:spcAft>
                <a:spcPts val="0"/>
              </a:spcAft>
              <a:buClr>
                <a:srgbClr val="5B6472"/>
              </a:buClr>
              <a:buSzPts val="1100"/>
              <a:buFont typeface="Calibri"/>
              <a:buNone/>
            </a:pPr>
            <a:r>
              <a:rPr b="0" i="0" lang="en-US" sz="1100" u="none" cap="none" strike="noStrike">
                <a:solidFill>
                  <a:srgbClr val="5B6472"/>
                </a:solidFill>
                <a:latin typeface="Calibri"/>
                <a:ea typeface="Calibri"/>
                <a:cs typeface="Calibri"/>
                <a:sym typeface="Calibri"/>
              </a:rPr>
              <a:t>criados só no 1º semestre de 2026</a:t>
            </a:r>
            <a:endParaRPr b="0" i="0" sz="11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2" name="Google Shape;72;p6"/>
          <p:cNvSpPr/>
          <p:nvPr/>
        </p:nvSpPr>
        <p:spPr>
          <a:xfrm>
            <a:off x="6181344" y="2377440"/>
            <a:ext cx="2514600" cy="3063240"/>
          </a:xfrm>
          <a:prstGeom prst="roundRect">
            <a:avLst>
              <a:gd fmla="val 2909" name="adj"/>
            </a:avLst>
          </a:prstGeom>
          <a:solidFill>
            <a:srgbClr val="FFFFFF"/>
          </a:solidFill>
          <a:ln cap="flat" cmpd="sng" w="12700">
            <a:solidFill>
              <a:srgbClr val="2E344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3" name="Google Shape;73;p6"/>
          <p:cNvSpPr/>
          <p:nvPr/>
        </p:nvSpPr>
        <p:spPr>
          <a:xfrm>
            <a:off x="6409944" y="2651760"/>
            <a:ext cx="2103120" cy="685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27AED"/>
              </a:buClr>
              <a:buSzPts val="2900"/>
              <a:buFont typeface="Arial"/>
              <a:buNone/>
            </a:pPr>
            <a:r>
              <a:rPr b="1" i="0" lang="en-US" sz="2900" u="none" cap="none" strike="noStrike">
                <a:solidFill>
                  <a:srgbClr val="027AED"/>
                </a:solidFill>
                <a:latin typeface="Arial"/>
                <a:ea typeface="Arial"/>
                <a:cs typeface="Arial"/>
                <a:sym typeface="Arial"/>
              </a:rPr>
              <a:t>R$ 300 bi</a:t>
            </a:r>
            <a:endParaRPr b="0" i="0" sz="29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4" name="Google Shape;74;p6"/>
          <p:cNvSpPr/>
          <p:nvPr/>
        </p:nvSpPr>
        <p:spPr>
          <a:xfrm>
            <a:off x="6409944" y="3401568"/>
            <a:ext cx="2103120" cy="64008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8000"/>
              </a:lnSpc>
              <a:spcBef>
                <a:spcPts val="0"/>
              </a:spcBef>
              <a:spcAft>
                <a:spcPts val="0"/>
              </a:spcAft>
              <a:buClr>
                <a:srgbClr val="1F2937"/>
              </a:buClr>
              <a:buSzPts val="1250"/>
              <a:buFont typeface="Arial"/>
              <a:buNone/>
            </a:pPr>
            <a:r>
              <a:rPr b="1" i="0" lang="en-US" sz="1250" u="none" cap="none" strike="noStrike">
                <a:solidFill>
                  <a:srgbClr val="1F2937"/>
                </a:solidFill>
                <a:latin typeface="Arial"/>
                <a:ea typeface="Arial"/>
                <a:cs typeface="Arial"/>
                <a:sym typeface="Arial"/>
              </a:rPr>
              <a:t>em infraestrutura</a:t>
            </a:r>
            <a:endParaRPr b="0" i="0" sz="12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5" name="Google Shape;75;p6"/>
          <p:cNvSpPr/>
          <p:nvPr/>
        </p:nvSpPr>
        <p:spPr>
          <a:xfrm>
            <a:off x="6409944" y="4160520"/>
            <a:ext cx="2103120" cy="1005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36363"/>
              </a:lnSpc>
              <a:spcBef>
                <a:spcPts val="0"/>
              </a:spcBef>
              <a:spcAft>
                <a:spcPts val="0"/>
              </a:spcAft>
              <a:buClr>
                <a:srgbClr val="5B6472"/>
              </a:buClr>
              <a:buSzPts val="1100"/>
              <a:buFont typeface="Calibri"/>
              <a:buNone/>
            </a:pPr>
            <a:r>
              <a:rPr b="0" i="0" lang="en-US" sz="1100" u="none" cap="none" strike="noStrike">
                <a:solidFill>
                  <a:srgbClr val="5B6472"/>
                </a:solidFill>
                <a:latin typeface="Calibri"/>
                <a:ea typeface="Calibri"/>
                <a:cs typeface="Calibri"/>
                <a:sym typeface="Calibri"/>
              </a:rPr>
              <a:t>previsão recorde para 2026, contra R$ 200 bi em 2025</a:t>
            </a:r>
            <a:endParaRPr b="0" i="0" sz="11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6" name="Google Shape;76;p6"/>
          <p:cNvSpPr/>
          <p:nvPr/>
        </p:nvSpPr>
        <p:spPr>
          <a:xfrm>
            <a:off x="8906256" y="2377440"/>
            <a:ext cx="2514600" cy="3063240"/>
          </a:xfrm>
          <a:prstGeom prst="roundRect">
            <a:avLst>
              <a:gd fmla="val 2909" name="adj"/>
            </a:avLst>
          </a:prstGeom>
          <a:solidFill>
            <a:srgbClr val="FFFFFF"/>
          </a:solidFill>
          <a:ln cap="flat" cmpd="sng" w="12700">
            <a:solidFill>
              <a:srgbClr val="2E344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7" name="Google Shape;77;p6"/>
          <p:cNvSpPr/>
          <p:nvPr/>
        </p:nvSpPr>
        <p:spPr>
          <a:xfrm>
            <a:off x="9134856" y="2651760"/>
            <a:ext cx="2103120" cy="685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27AED"/>
              </a:buClr>
              <a:buSzPts val="2900"/>
              <a:buFont typeface="Arial"/>
              <a:buNone/>
            </a:pPr>
            <a:r>
              <a:rPr b="1" i="0" lang="en-US" sz="2900" u="none" cap="none" strike="noStrike">
                <a:solidFill>
                  <a:srgbClr val="027AED"/>
                </a:solidFill>
                <a:latin typeface="Arial"/>
                <a:ea typeface="Arial"/>
                <a:cs typeface="Arial"/>
                <a:sym typeface="Arial"/>
              </a:rPr>
              <a:t>3º ano</a:t>
            </a:r>
            <a:endParaRPr b="0" i="0" sz="29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8" name="Google Shape;78;p6"/>
          <p:cNvSpPr/>
          <p:nvPr/>
        </p:nvSpPr>
        <p:spPr>
          <a:xfrm>
            <a:off x="9134856" y="3401568"/>
            <a:ext cx="2103120" cy="64008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8000"/>
              </a:lnSpc>
              <a:spcBef>
                <a:spcPts val="0"/>
              </a:spcBef>
              <a:spcAft>
                <a:spcPts val="0"/>
              </a:spcAft>
              <a:buClr>
                <a:srgbClr val="1F2937"/>
              </a:buClr>
              <a:buSzPts val="1250"/>
              <a:buFont typeface="Arial"/>
              <a:buNone/>
            </a:pPr>
            <a:r>
              <a:rPr b="1" i="0" lang="en-US" sz="1250" u="none" cap="none" strike="noStrike">
                <a:solidFill>
                  <a:srgbClr val="1F2937"/>
                </a:solidFill>
                <a:latin typeface="Arial"/>
                <a:ea typeface="Arial"/>
                <a:cs typeface="Arial"/>
                <a:sym typeface="Arial"/>
              </a:rPr>
              <a:t>consecutivo de crescimento</a:t>
            </a:r>
            <a:endParaRPr b="0" i="0" sz="12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9" name="Google Shape;79;p6"/>
          <p:cNvSpPr/>
          <p:nvPr/>
        </p:nvSpPr>
        <p:spPr>
          <a:xfrm>
            <a:off x="9134856" y="4160520"/>
            <a:ext cx="2103120" cy="10058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36363"/>
              </a:lnSpc>
              <a:spcBef>
                <a:spcPts val="0"/>
              </a:spcBef>
              <a:spcAft>
                <a:spcPts val="0"/>
              </a:spcAft>
              <a:buClr>
                <a:srgbClr val="5B6472"/>
              </a:buClr>
              <a:buSzPts val="1100"/>
              <a:buFont typeface="Calibri"/>
              <a:buNone/>
            </a:pPr>
            <a:r>
              <a:rPr b="0" i="0" lang="en-US" sz="1100" u="none" cap="none" strike="noStrike">
                <a:solidFill>
                  <a:srgbClr val="5B6472"/>
                </a:solidFill>
                <a:latin typeface="Calibri"/>
                <a:ea typeface="Calibri"/>
                <a:cs typeface="Calibri"/>
                <a:sym typeface="Calibri"/>
              </a:rPr>
              <a:t>com projeção de +1,2% para o PIB do setor em 2026</a:t>
            </a:r>
            <a:endParaRPr b="0" i="0" sz="11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0" name="Google Shape;80;p6"/>
          <p:cNvSpPr/>
          <p:nvPr/>
        </p:nvSpPr>
        <p:spPr>
          <a:xfrm>
            <a:off x="731520" y="5715000"/>
            <a:ext cx="10698480" cy="36576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27AED"/>
              </a:buClr>
              <a:buSzPts val="1600"/>
              <a:buFont typeface="Arial"/>
              <a:buNone/>
            </a:pPr>
            <a:r>
              <a:rPr b="1" i="0" lang="en-US" sz="1600" u="none" cap="none" strike="noStrike">
                <a:solidFill>
                  <a:srgbClr val="027AED"/>
                </a:solidFill>
                <a:latin typeface="Arial"/>
                <a:ea typeface="Arial"/>
                <a:cs typeface="Arial"/>
                <a:sym typeface="Arial"/>
              </a:rPr>
              <a:t>A CBIC reduziu a projeção do setor de 2% para 1,2% — e apontou os juros altos como a causa.</a:t>
            </a:r>
            <a:endParaRPr b="0" i="0" sz="16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1" name="Google Shape;81;p6"/>
          <p:cNvSpPr/>
          <p:nvPr/>
        </p:nvSpPr>
        <p:spPr>
          <a:xfrm>
            <a:off x="731520" y="6291072"/>
            <a:ext cx="10698480" cy="29260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9AA1AC"/>
              </a:buClr>
              <a:buSzPts val="900"/>
              <a:buFont typeface="Calibri"/>
              <a:buNone/>
            </a:pPr>
            <a:r>
              <a:rPr b="0" i="1" lang="en-US" sz="900" u="none" cap="none" strike="noStrike">
                <a:solidFill>
                  <a:srgbClr val="9AA1AC"/>
                </a:solidFill>
                <a:latin typeface="Calibri"/>
                <a:ea typeface="Calibri"/>
                <a:cs typeface="Calibri"/>
                <a:sym typeface="Calibri"/>
              </a:rPr>
              <a:t>Fontes: Banco Central (Copom, ago/2026) · CBIC · Novo Caged/MTE · ABDIB. Dados de 2026.</a:t>
            </a:r>
            <a:endParaRPr b="0" i="0" sz="9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14161A"/>
        </a:solidFill>
      </p:bgPr>
    </p:bg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/sessions/gracious-stoic-allen/mnt/outputs/deck-build/logo-escuro.png" id="87" name="Google Shape;87;p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0287000" y="566928"/>
            <a:ext cx="1143000" cy="338328"/>
          </a:xfrm>
          <a:prstGeom prst="rect">
            <a:avLst/>
          </a:prstGeom>
          <a:noFill/>
          <a:ln>
            <a:noFill/>
          </a:ln>
        </p:spPr>
      </p:pic>
      <p:sp>
        <p:nvSpPr>
          <p:cNvPr id="88" name="Google Shape;88;p7"/>
          <p:cNvSpPr/>
          <p:nvPr/>
        </p:nvSpPr>
        <p:spPr>
          <a:xfrm>
            <a:off x="731520" y="640080"/>
            <a:ext cx="7315200" cy="2743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BDEB"/>
              </a:buClr>
              <a:buSzPts val="1100"/>
              <a:buFont typeface="Calibri"/>
              <a:buNone/>
            </a:pPr>
            <a:r>
              <a:rPr b="1" i="0" lang="en-US" sz="1100" u="none" cap="none" strike="noStrike">
                <a:solidFill>
                  <a:srgbClr val="00BDEB"/>
                </a:solidFill>
                <a:latin typeface="Calibri"/>
                <a:ea typeface="Calibri"/>
                <a:cs typeface="Calibri"/>
                <a:sym typeface="Calibri"/>
              </a:rPr>
              <a:t>A JANELA</a:t>
            </a:r>
            <a:endParaRPr b="0" i="0" sz="11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9" name="Google Shape;89;p7"/>
          <p:cNvSpPr/>
          <p:nvPr/>
        </p:nvSpPr>
        <p:spPr>
          <a:xfrm>
            <a:off x="731520" y="1051560"/>
            <a:ext cx="9692640" cy="105156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1875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200"/>
              <a:buFont typeface="Arial"/>
              <a:buNone/>
            </a:pPr>
            <a:r>
              <a:rPr b="1" i="0" lang="en-US" sz="3200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Três movimentos que abrem espaço para o capital privado</a:t>
            </a:r>
            <a:endParaRPr b="0" i="0" sz="3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0" name="Google Shape;90;p7"/>
          <p:cNvSpPr/>
          <p:nvPr/>
        </p:nvSpPr>
        <p:spPr>
          <a:xfrm>
            <a:off x="731520" y="2651760"/>
            <a:ext cx="256032" cy="256032"/>
          </a:xfrm>
          <a:prstGeom prst="ellipse">
            <a:avLst/>
          </a:prstGeom>
          <a:solidFill>
            <a:srgbClr val="00BDEB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1" name="Google Shape;91;p7"/>
          <p:cNvSpPr/>
          <p:nvPr/>
        </p:nvSpPr>
        <p:spPr>
          <a:xfrm>
            <a:off x="1280160" y="2606040"/>
            <a:ext cx="10058400" cy="34747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Arial"/>
              <a:buNone/>
            </a:pPr>
            <a:r>
              <a:rPr b="1" i="0" lang="en-US" sz="1600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A incorporadora de médio porte não acessa o mercado de capitais</a:t>
            </a:r>
            <a:endParaRPr b="0" i="0" sz="16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2" name="Google Shape;92;p7"/>
          <p:cNvSpPr/>
          <p:nvPr/>
        </p:nvSpPr>
        <p:spPr>
          <a:xfrm>
            <a:off x="1280160" y="3017520"/>
            <a:ext cx="987552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36000"/>
              </a:lnSpc>
              <a:spcBef>
                <a:spcPts val="0"/>
              </a:spcBef>
              <a:spcAft>
                <a:spcPts val="0"/>
              </a:spcAft>
              <a:buClr>
                <a:srgbClr val="9AA1AC"/>
              </a:buClr>
              <a:buSzPts val="1250"/>
              <a:buFont typeface="Calibri"/>
              <a:buNone/>
            </a:pPr>
            <a:r>
              <a:rPr b="0" i="0" lang="en-US" sz="1250" u="none" cap="none" strike="noStrike">
                <a:solidFill>
                  <a:srgbClr val="9AA1AC"/>
                </a:solidFill>
                <a:latin typeface="Calibri"/>
                <a:ea typeface="Calibri"/>
                <a:cs typeface="Calibri"/>
                <a:sym typeface="Calibri"/>
              </a:rPr>
              <a:t>Emissão de dívida e fundos listados são caros e lentos demais para operações desse porte.</a:t>
            </a:r>
            <a:endParaRPr b="0" i="0" sz="12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3" name="Google Shape;93;p7"/>
          <p:cNvSpPr/>
          <p:nvPr/>
        </p:nvSpPr>
        <p:spPr>
          <a:xfrm>
            <a:off x="731520" y="3749040"/>
            <a:ext cx="256032" cy="256032"/>
          </a:xfrm>
          <a:prstGeom prst="ellipse">
            <a:avLst/>
          </a:prstGeom>
          <a:solidFill>
            <a:srgbClr val="00BDEB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4" name="Google Shape;94;p7"/>
          <p:cNvSpPr/>
          <p:nvPr/>
        </p:nvSpPr>
        <p:spPr>
          <a:xfrm>
            <a:off x="1280160" y="3703320"/>
            <a:ext cx="10058400" cy="34747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Arial"/>
              <a:buNone/>
            </a:pPr>
            <a:r>
              <a:rPr b="1" i="0" lang="en-US" sz="1600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O banco aperta a operação</a:t>
            </a:r>
            <a:endParaRPr b="0" i="0" sz="16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5" name="Google Shape;95;p7"/>
          <p:cNvSpPr/>
          <p:nvPr/>
        </p:nvSpPr>
        <p:spPr>
          <a:xfrm>
            <a:off x="1280160" y="4114800"/>
            <a:ext cx="987552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36000"/>
              </a:lnSpc>
              <a:spcBef>
                <a:spcPts val="0"/>
              </a:spcBef>
              <a:spcAft>
                <a:spcPts val="0"/>
              </a:spcAft>
              <a:buClr>
                <a:srgbClr val="9AA1AC"/>
              </a:buClr>
              <a:buSzPts val="1250"/>
              <a:buFont typeface="Calibri"/>
              <a:buNone/>
            </a:pPr>
            <a:r>
              <a:rPr b="0" i="0" lang="en-US" sz="1250" u="none" cap="none" strike="noStrike">
                <a:solidFill>
                  <a:srgbClr val="9AA1AC"/>
                </a:solidFill>
                <a:latin typeface="Calibri"/>
                <a:ea typeface="Calibri"/>
                <a:cs typeface="Calibri"/>
                <a:sym typeface="Calibri"/>
              </a:rPr>
              <a:t>Financiamento de obra vem com garantia, prazo e covenants que reduzem a margem do empreendimento.</a:t>
            </a:r>
            <a:endParaRPr b="0" i="0" sz="12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6" name="Google Shape;96;p7"/>
          <p:cNvSpPr/>
          <p:nvPr/>
        </p:nvSpPr>
        <p:spPr>
          <a:xfrm>
            <a:off x="731520" y="4846320"/>
            <a:ext cx="256032" cy="256032"/>
          </a:xfrm>
          <a:prstGeom prst="ellipse">
            <a:avLst/>
          </a:prstGeom>
          <a:solidFill>
            <a:srgbClr val="00BDEB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7" name="Google Shape;97;p7"/>
          <p:cNvSpPr/>
          <p:nvPr/>
        </p:nvSpPr>
        <p:spPr>
          <a:xfrm>
            <a:off x="1280160" y="4800600"/>
            <a:ext cx="10058400" cy="34747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Arial"/>
              <a:buNone/>
            </a:pPr>
            <a:r>
              <a:rPr b="1" i="0" lang="en-US" sz="1600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O investidor de renda fixa busca alternativa</a:t>
            </a:r>
            <a:endParaRPr b="0" i="0" sz="16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8" name="Google Shape;98;p7"/>
          <p:cNvSpPr/>
          <p:nvPr/>
        </p:nvSpPr>
        <p:spPr>
          <a:xfrm>
            <a:off x="1280160" y="5212080"/>
            <a:ext cx="987552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36000"/>
              </a:lnSpc>
              <a:spcBef>
                <a:spcPts val="0"/>
              </a:spcBef>
              <a:spcAft>
                <a:spcPts val="0"/>
              </a:spcAft>
              <a:buClr>
                <a:srgbClr val="9AA1AC"/>
              </a:buClr>
              <a:buSzPts val="1250"/>
              <a:buFont typeface="Calibri"/>
              <a:buNone/>
            </a:pPr>
            <a:r>
              <a:rPr b="0" i="0" lang="en-US" sz="1250" u="none" cap="none" strike="noStrike">
                <a:solidFill>
                  <a:srgbClr val="9AA1AC"/>
                </a:solidFill>
                <a:latin typeface="Calibri"/>
                <a:ea typeface="Calibri"/>
                <a:cs typeface="Calibri"/>
                <a:sym typeface="Calibri"/>
              </a:rPr>
              <a:t>Com a Selic em queda pelo quarto corte seguido, o rendimento da renda fixa cai e o capital procura ativo real.</a:t>
            </a:r>
            <a:endParaRPr b="0" i="0" sz="12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9" name="Google Shape;99;p7"/>
          <p:cNvSpPr/>
          <p:nvPr/>
        </p:nvSpPr>
        <p:spPr>
          <a:xfrm>
            <a:off x="731520" y="5806440"/>
            <a:ext cx="10698480" cy="777240"/>
          </a:xfrm>
          <a:prstGeom prst="roundRect">
            <a:avLst>
              <a:gd fmla="val 9412" name="adj"/>
            </a:avLst>
          </a:prstGeom>
          <a:solidFill>
            <a:srgbClr val="1C2029"/>
          </a:solidFill>
          <a:ln cap="flat" cmpd="sng" w="12700">
            <a:solidFill>
              <a:srgbClr val="2E344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0" name="Google Shape;100;p7"/>
          <p:cNvSpPr/>
          <p:nvPr/>
        </p:nvSpPr>
        <p:spPr>
          <a:xfrm>
            <a:off x="1097280" y="6035040"/>
            <a:ext cx="10058400" cy="36576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BDEB"/>
              </a:buClr>
              <a:buSzPts val="1700"/>
              <a:buFont typeface="Arial"/>
              <a:buNone/>
            </a:pPr>
            <a:r>
              <a:rPr b="1" i="0" lang="en-US" sz="1700" u="none" cap="none" strike="noStrike">
                <a:solidFill>
                  <a:srgbClr val="00BDEB"/>
                </a:solidFill>
                <a:latin typeface="Arial"/>
                <a:ea typeface="Arial"/>
                <a:cs typeface="Arial"/>
                <a:sym typeface="Arial"/>
              </a:rPr>
              <a:t>É essa janela que a Ativo Real ocupa — construindo com capital privado o que o banco encareceu.</a:t>
            </a:r>
            <a:endParaRPr b="0" i="0" sz="17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14161A"/>
        </a:solidFill>
      </p:bgPr>
    </p:bg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/sessions/gracious-stoic-allen/mnt/outputs/deck-build/div-empresa.jpg" id="106" name="Google Shape;106;p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6152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07" name="Google Shape;107;p8"/>
          <p:cNvSpPr/>
          <p:nvPr/>
        </p:nvSpPr>
        <p:spPr>
          <a:xfrm>
            <a:off x="731520" y="2971800"/>
            <a:ext cx="1463040" cy="41148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BDEB"/>
              </a:buClr>
              <a:buSzPts val="1500"/>
              <a:buFont typeface="Arial"/>
              <a:buNone/>
            </a:pPr>
            <a:r>
              <a:rPr b="1" i="0" lang="en-US" sz="1500" u="none" cap="none" strike="noStrike">
                <a:solidFill>
                  <a:srgbClr val="00BDEB"/>
                </a:solidFill>
                <a:latin typeface="Arial"/>
                <a:ea typeface="Arial"/>
                <a:cs typeface="Arial"/>
                <a:sym typeface="Arial"/>
              </a:rPr>
              <a:t>02</a:t>
            </a:r>
            <a:endParaRPr b="0" i="0" sz="15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8" name="Google Shape;108;p8"/>
          <p:cNvSpPr/>
          <p:nvPr/>
        </p:nvSpPr>
        <p:spPr>
          <a:xfrm>
            <a:off x="731520" y="3529584"/>
            <a:ext cx="1005840" cy="41148"/>
          </a:xfrm>
          <a:prstGeom prst="rect">
            <a:avLst/>
          </a:prstGeom>
          <a:solidFill>
            <a:srgbClr val="00BDEB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9" name="Google Shape;109;p8"/>
          <p:cNvSpPr/>
          <p:nvPr/>
        </p:nvSpPr>
        <p:spPr>
          <a:xfrm>
            <a:off x="731520" y="3730752"/>
            <a:ext cx="8229600" cy="2743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E4E7EC"/>
              </a:buClr>
              <a:buSzPts val="1100"/>
              <a:buFont typeface="Calibri"/>
              <a:buNone/>
            </a:pPr>
            <a:r>
              <a:rPr b="1" i="0" lang="en-US" sz="1100" u="none" cap="none" strike="noStrike">
                <a:solidFill>
                  <a:srgbClr val="E4E7EC"/>
                </a:solidFill>
                <a:latin typeface="Calibri"/>
                <a:ea typeface="Calibri"/>
                <a:cs typeface="Calibri"/>
                <a:sym typeface="Calibri"/>
              </a:rPr>
              <a:t>A ATIVO REAL</a:t>
            </a:r>
            <a:endParaRPr b="0" i="0" sz="11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0" name="Google Shape;110;p8"/>
          <p:cNvSpPr/>
          <p:nvPr/>
        </p:nvSpPr>
        <p:spPr>
          <a:xfrm>
            <a:off x="731520" y="4114800"/>
            <a:ext cx="9601200" cy="11887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000"/>
              <a:buFont typeface="Arial"/>
              <a:buNone/>
            </a:pPr>
            <a:r>
              <a:rPr b="1" i="0" lang="en-US" sz="4000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Quem constrói</a:t>
            </a:r>
            <a:endParaRPr b="0" i="0" sz="4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000"/>
              <a:buFont typeface="Arial"/>
              <a:buNone/>
            </a:pPr>
            <a:r>
              <a:rPr b="1" i="0" lang="en-US" sz="4000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é quem capta.</a:t>
            </a:r>
            <a:endParaRPr b="0" i="0" sz="4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1" name="Google Shape;111;p8"/>
          <p:cNvSpPr/>
          <p:nvPr/>
        </p:nvSpPr>
        <p:spPr>
          <a:xfrm>
            <a:off x="731520" y="5532120"/>
            <a:ext cx="8686800" cy="5029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Clr>
                <a:srgbClr val="C7CDD6"/>
              </a:buClr>
              <a:buSzPts val="1400"/>
              <a:buFont typeface="Calibri"/>
              <a:buNone/>
            </a:pPr>
            <a:r>
              <a:rPr b="0" i="0" lang="en-US" sz="1400" u="none" cap="none" strike="noStrike">
                <a:solidFill>
                  <a:srgbClr val="C7CDD6"/>
                </a:solidFill>
                <a:latin typeface="Calibri"/>
                <a:ea typeface="Calibri"/>
                <a:cs typeface="Calibri"/>
                <a:sym typeface="Calibri"/>
              </a:rPr>
              <a:t>Engenharia, obra e capital sob a mesma gestão — sem camada de intermediação entre o dinheiro e o canteiro.</a:t>
            </a:r>
            <a:endParaRPr b="0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/sessions/gracious-stoic-allen/mnt/outputs/deck-build/logo-escuro.png" id="112" name="Google Shape;112;p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0195560" y="5897880"/>
            <a:ext cx="1234440" cy="36576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7F8FA"/>
        </a:solidFill>
      </p:bgPr>
    </p:bg>
    <p:spTree>
      <p:nvGrpSpPr>
        <p:cNvPr id="117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/sessions/gracious-stoic-allen/mnt/outputs/deck-build/logo-claro.png" id="118" name="Google Shape;118;p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0287000" y="566928"/>
            <a:ext cx="1143000" cy="338328"/>
          </a:xfrm>
          <a:prstGeom prst="rect">
            <a:avLst/>
          </a:prstGeom>
          <a:noFill/>
          <a:ln>
            <a:noFill/>
          </a:ln>
        </p:spPr>
      </p:pic>
      <p:sp>
        <p:nvSpPr>
          <p:cNvPr id="119" name="Google Shape;119;p9"/>
          <p:cNvSpPr/>
          <p:nvPr/>
        </p:nvSpPr>
        <p:spPr>
          <a:xfrm>
            <a:off x="731520" y="640080"/>
            <a:ext cx="7315200" cy="2743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27AED"/>
              </a:buClr>
              <a:buSzPts val="1100"/>
              <a:buFont typeface="Calibri"/>
              <a:buNone/>
            </a:pPr>
            <a:r>
              <a:rPr b="1" i="0" lang="en-US" sz="1100" u="none" cap="none" strike="noStrike">
                <a:solidFill>
                  <a:srgbClr val="027AED"/>
                </a:solidFill>
                <a:latin typeface="Calibri"/>
                <a:ea typeface="Calibri"/>
                <a:cs typeface="Calibri"/>
                <a:sym typeface="Calibri"/>
              </a:rPr>
              <a:t>QUEM É A ATIVO REAL</a:t>
            </a:r>
            <a:endParaRPr b="0" i="0" sz="11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0" name="Google Shape;120;p9"/>
          <p:cNvSpPr/>
          <p:nvPr/>
        </p:nvSpPr>
        <p:spPr>
          <a:xfrm>
            <a:off x="731520" y="1051560"/>
            <a:ext cx="9692640" cy="105156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11764"/>
              </a:lnSpc>
              <a:spcBef>
                <a:spcPts val="0"/>
              </a:spcBef>
              <a:spcAft>
                <a:spcPts val="0"/>
              </a:spcAft>
              <a:buClr>
                <a:srgbClr val="1F2937"/>
              </a:buClr>
              <a:buSzPts val="3400"/>
              <a:buFont typeface="Arial"/>
              <a:buNone/>
            </a:pPr>
            <a:r>
              <a:rPr b="1" i="0" lang="en-US" sz="3400" u="none" cap="none" strike="noStrike">
                <a:solidFill>
                  <a:srgbClr val="1F2937"/>
                </a:solidFill>
                <a:latin typeface="Arial"/>
                <a:ea typeface="Arial"/>
                <a:cs typeface="Arial"/>
                <a:sym typeface="Arial"/>
              </a:rPr>
              <a:t>Engenharia, obra e capital sob o mesmo teto</a:t>
            </a:r>
            <a:endParaRPr b="0" i="0" sz="3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1" name="Google Shape;121;p9"/>
          <p:cNvSpPr/>
          <p:nvPr/>
        </p:nvSpPr>
        <p:spPr>
          <a:xfrm>
            <a:off x="731520" y="2377440"/>
            <a:ext cx="2468880" cy="685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27AED"/>
              </a:buClr>
              <a:buSzPts val="3400"/>
              <a:buFont typeface="Arial"/>
              <a:buNone/>
            </a:pPr>
            <a:r>
              <a:rPr b="1" i="0" lang="en-US" sz="3400" u="none" cap="none" strike="noStrike">
                <a:solidFill>
                  <a:srgbClr val="027AED"/>
                </a:solidFill>
                <a:latin typeface="Arial"/>
                <a:ea typeface="Arial"/>
                <a:cs typeface="Arial"/>
                <a:sym typeface="Arial"/>
              </a:rPr>
              <a:t>32</a:t>
            </a:r>
            <a:endParaRPr b="0" i="0" sz="3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2" name="Google Shape;122;p9"/>
          <p:cNvSpPr/>
          <p:nvPr/>
        </p:nvSpPr>
        <p:spPr>
          <a:xfrm>
            <a:off x="731520" y="3154680"/>
            <a:ext cx="246888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rgbClr val="5B6472"/>
              </a:buClr>
              <a:buSzPts val="1200"/>
              <a:buFont typeface="Calibri"/>
              <a:buNone/>
            </a:pPr>
            <a:r>
              <a:rPr b="0" i="0" lang="en-US" sz="1200" u="none" cap="none" strike="noStrike">
                <a:solidFill>
                  <a:srgbClr val="5B6472"/>
                </a:solidFill>
                <a:latin typeface="Calibri"/>
                <a:ea typeface="Calibri"/>
                <a:cs typeface="Calibri"/>
                <a:sym typeface="Calibri"/>
              </a:rPr>
              <a:t>empreendimentos entregues</a:t>
            </a:r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3" name="Google Shape;123;p9"/>
          <p:cNvSpPr/>
          <p:nvPr/>
        </p:nvSpPr>
        <p:spPr>
          <a:xfrm>
            <a:off x="3456432" y="2377440"/>
            <a:ext cx="2468880" cy="685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27AED"/>
              </a:buClr>
              <a:buSzPts val="3400"/>
              <a:buFont typeface="Arial"/>
              <a:buNone/>
            </a:pPr>
            <a:r>
              <a:rPr b="1" i="0" lang="en-US" sz="3400" u="none" cap="none" strike="noStrike">
                <a:solidFill>
                  <a:srgbClr val="027AED"/>
                </a:solidFill>
                <a:latin typeface="Arial"/>
                <a:ea typeface="Arial"/>
                <a:cs typeface="Arial"/>
                <a:sym typeface="Arial"/>
              </a:rPr>
              <a:t>23.405</a:t>
            </a:r>
            <a:endParaRPr b="0" i="0" sz="3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4" name="Google Shape;124;p9"/>
          <p:cNvSpPr/>
          <p:nvPr/>
        </p:nvSpPr>
        <p:spPr>
          <a:xfrm>
            <a:off x="3456432" y="3154680"/>
            <a:ext cx="246888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rgbClr val="5B6472"/>
              </a:buClr>
              <a:buSzPts val="1200"/>
              <a:buFont typeface="Calibri"/>
              <a:buNone/>
            </a:pPr>
            <a:r>
              <a:rPr b="0" i="0" lang="en-US" sz="1200" u="none" cap="none" strike="noStrike">
                <a:solidFill>
                  <a:srgbClr val="5B6472"/>
                </a:solidFill>
                <a:latin typeface="Calibri"/>
                <a:ea typeface="Calibri"/>
                <a:cs typeface="Calibri"/>
                <a:sym typeface="Calibri"/>
              </a:rPr>
              <a:t>m² construídos</a:t>
            </a:r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125;p9"/>
          <p:cNvSpPr/>
          <p:nvPr/>
        </p:nvSpPr>
        <p:spPr>
          <a:xfrm>
            <a:off x="6181344" y="2377440"/>
            <a:ext cx="2468880" cy="685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27AED"/>
              </a:buClr>
              <a:buSzPts val="3400"/>
              <a:buFont typeface="Arial"/>
              <a:buNone/>
            </a:pPr>
            <a:r>
              <a:rPr b="1" i="0" lang="en-US" sz="3400" u="none" cap="none" strike="noStrike">
                <a:solidFill>
                  <a:srgbClr val="027AED"/>
                </a:solidFill>
                <a:latin typeface="Arial"/>
                <a:ea typeface="Arial"/>
                <a:cs typeface="Arial"/>
                <a:sym typeface="Arial"/>
              </a:rPr>
              <a:t>31 de 32</a:t>
            </a:r>
            <a:endParaRPr b="0" i="0" sz="3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6" name="Google Shape;126;p9"/>
          <p:cNvSpPr/>
          <p:nvPr/>
        </p:nvSpPr>
        <p:spPr>
          <a:xfrm>
            <a:off x="6181344" y="3154680"/>
            <a:ext cx="246888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rgbClr val="5B6472"/>
              </a:buClr>
              <a:buSzPts val="1200"/>
              <a:buFont typeface="Calibri"/>
              <a:buNone/>
            </a:pPr>
            <a:r>
              <a:rPr b="0" i="0" lang="en-US" sz="1200" u="none" cap="none" strike="noStrike">
                <a:solidFill>
                  <a:srgbClr val="5B6472"/>
                </a:solidFill>
                <a:latin typeface="Calibri"/>
                <a:ea typeface="Calibri"/>
                <a:cs typeface="Calibri"/>
                <a:sym typeface="Calibri"/>
              </a:rPr>
              <a:t>obras entregues no prazo</a:t>
            </a:r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7" name="Google Shape;127;p9"/>
          <p:cNvSpPr/>
          <p:nvPr/>
        </p:nvSpPr>
        <p:spPr>
          <a:xfrm>
            <a:off x="8906256" y="2377440"/>
            <a:ext cx="2468880" cy="685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27AED"/>
              </a:buClr>
              <a:buSzPts val="3400"/>
              <a:buFont typeface="Arial"/>
              <a:buNone/>
            </a:pPr>
            <a:r>
              <a:rPr b="1" i="0" lang="en-US" sz="3400" u="none" cap="none" strike="noStrike">
                <a:solidFill>
                  <a:srgbClr val="027AED"/>
                </a:solidFill>
                <a:latin typeface="Arial"/>
                <a:ea typeface="Arial"/>
                <a:cs typeface="Arial"/>
                <a:sym typeface="Arial"/>
              </a:rPr>
              <a:t>5</a:t>
            </a:r>
            <a:endParaRPr b="0" i="0" sz="3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8" name="Google Shape;128;p9"/>
          <p:cNvSpPr/>
          <p:nvPr/>
        </p:nvSpPr>
        <p:spPr>
          <a:xfrm>
            <a:off x="8906256" y="3154680"/>
            <a:ext cx="246888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rgbClr val="5B6472"/>
              </a:buClr>
              <a:buSzPts val="1200"/>
              <a:buFont typeface="Calibri"/>
              <a:buNone/>
            </a:pPr>
            <a:r>
              <a:rPr b="0" i="0" lang="en-US" sz="1200" u="none" cap="none" strike="noStrike">
                <a:solidFill>
                  <a:srgbClr val="5B6472"/>
                </a:solidFill>
                <a:latin typeface="Calibri"/>
                <a:ea typeface="Calibri"/>
                <a:cs typeface="Calibri"/>
                <a:sym typeface="Calibri"/>
              </a:rPr>
              <a:t>regiões de atuação</a:t>
            </a:r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9" name="Google Shape;129;p9"/>
          <p:cNvSpPr/>
          <p:nvPr/>
        </p:nvSpPr>
        <p:spPr>
          <a:xfrm>
            <a:off x="731520" y="3977640"/>
            <a:ext cx="3383280" cy="1691640"/>
          </a:xfrm>
          <a:prstGeom prst="roundRect">
            <a:avLst>
              <a:gd fmla="val 4324" name="adj"/>
            </a:avLst>
          </a:prstGeom>
          <a:solidFill>
            <a:srgbClr val="FFFFFF"/>
          </a:solidFill>
          <a:ln cap="flat" cmpd="sng" w="12700">
            <a:solidFill>
              <a:srgbClr val="2E344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0" name="Google Shape;130;p9"/>
          <p:cNvSpPr/>
          <p:nvPr/>
        </p:nvSpPr>
        <p:spPr>
          <a:xfrm>
            <a:off x="1005840" y="4206240"/>
            <a:ext cx="2834640" cy="3200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27AED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rgbClr val="027AED"/>
                </a:solidFill>
                <a:latin typeface="Arial"/>
                <a:ea typeface="Arial"/>
                <a:cs typeface="Arial"/>
                <a:sym typeface="Arial"/>
              </a:rPr>
              <a:t>Gestão verticalizada</a:t>
            </a:r>
            <a:endParaRPr b="0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1" name="Google Shape;131;p9"/>
          <p:cNvSpPr/>
          <p:nvPr/>
        </p:nvSpPr>
        <p:spPr>
          <a:xfrm>
            <a:off x="1005840" y="4617720"/>
            <a:ext cx="2834640" cy="86868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30434"/>
              </a:lnSpc>
              <a:spcBef>
                <a:spcPts val="0"/>
              </a:spcBef>
              <a:spcAft>
                <a:spcPts val="0"/>
              </a:spcAft>
              <a:buClr>
                <a:srgbClr val="5B6472"/>
              </a:buClr>
              <a:buSzPts val="1150"/>
              <a:buFont typeface="Calibri"/>
              <a:buNone/>
            </a:pPr>
            <a:r>
              <a:rPr b="0" i="0" lang="en-US" sz="1150" u="none" cap="none" strike="noStrike">
                <a:solidFill>
                  <a:srgbClr val="5B6472"/>
                </a:solidFill>
                <a:latin typeface="Calibri"/>
                <a:ea typeface="Calibri"/>
                <a:cs typeface="Calibri"/>
                <a:sym typeface="Calibri"/>
              </a:rPr>
              <a:t>A mesma empresa faz viabilidade, projeto, obra e comercialização.</a:t>
            </a:r>
            <a:endParaRPr b="0" i="0" sz="11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2" name="Google Shape;132;p9"/>
          <p:cNvSpPr/>
          <p:nvPr/>
        </p:nvSpPr>
        <p:spPr>
          <a:xfrm>
            <a:off x="4343400" y="3977640"/>
            <a:ext cx="3383280" cy="1691640"/>
          </a:xfrm>
          <a:prstGeom prst="roundRect">
            <a:avLst>
              <a:gd fmla="val 4324" name="adj"/>
            </a:avLst>
          </a:prstGeom>
          <a:solidFill>
            <a:srgbClr val="FFFFFF"/>
          </a:solidFill>
          <a:ln cap="flat" cmpd="sng" w="12700">
            <a:solidFill>
              <a:srgbClr val="2E344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3" name="Google Shape;133;p9"/>
          <p:cNvSpPr/>
          <p:nvPr/>
        </p:nvSpPr>
        <p:spPr>
          <a:xfrm>
            <a:off x="4617720" y="4206240"/>
            <a:ext cx="2834640" cy="3200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27AED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rgbClr val="027AED"/>
                </a:solidFill>
                <a:latin typeface="Arial"/>
                <a:ea typeface="Arial"/>
                <a:cs typeface="Arial"/>
                <a:sym typeface="Arial"/>
              </a:rPr>
              <a:t>Equipe própria com ART</a:t>
            </a:r>
            <a:endParaRPr b="0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4" name="Google Shape;134;p9"/>
          <p:cNvSpPr/>
          <p:nvPr/>
        </p:nvSpPr>
        <p:spPr>
          <a:xfrm>
            <a:off x="4617720" y="4617720"/>
            <a:ext cx="2834640" cy="86868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30434"/>
              </a:lnSpc>
              <a:spcBef>
                <a:spcPts val="0"/>
              </a:spcBef>
              <a:spcAft>
                <a:spcPts val="0"/>
              </a:spcAft>
              <a:buClr>
                <a:srgbClr val="5B6472"/>
              </a:buClr>
              <a:buSzPts val="1150"/>
              <a:buFont typeface="Calibri"/>
              <a:buNone/>
            </a:pPr>
            <a:r>
              <a:rPr b="0" i="0" lang="en-US" sz="1150" u="none" cap="none" strike="noStrike">
                <a:solidFill>
                  <a:srgbClr val="5B6472"/>
                </a:solidFill>
                <a:latin typeface="Calibri"/>
                <a:ea typeface="Calibri"/>
                <a:cs typeface="Calibri"/>
                <a:sym typeface="Calibri"/>
              </a:rPr>
              <a:t>Responsável técnico e canteiro sob gestão direta, sem terceirizar o crítico.</a:t>
            </a:r>
            <a:endParaRPr b="0" i="0" sz="11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5" name="Google Shape;135;p9"/>
          <p:cNvSpPr/>
          <p:nvPr/>
        </p:nvSpPr>
        <p:spPr>
          <a:xfrm>
            <a:off x="7955280" y="3977640"/>
            <a:ext cx="3383280" cy="1691640"/>
          </a:xfrm>
          <a:prstGeom prst="roundRect">
            <a:avLst>
              <a:gd fmla="val 4324" name="adj"/>
            </a:avLst>
          </a:prstGeom>
          <a:solidFill>
            <a:srgbClr val="FFFFFF"/>
          </a:solidFill>
          <a:ln cap="flat" cmpd="sng" w="12700">
            <a:solidFill>
              <a:srgbClr val="2E344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6" name="Google Shape;136;p9"/>
          <p:cNvSpPr/>
          <p:nvPr/>
        </p:nvSpPr>
        <p:spPr>
          <a:xfrm>
            <a:off x="8229600" y="4206240"/>
            <a:ext cx="2834640" cy="3200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27AED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rgbClr val="027AED"/>
                </a:solidFill>
                <a:latin typeface="Arial"/>
                <a:ea typeface="Arial"/>
                <a:cs typeface="Arial"/>
                <a:sym typeface="Arial"/>
              </a:rPr>
              <a:t>Medição por etapa</a:t>
            </a:r>
            <a:endParaRPr b="0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7" name="Google Shape;137;p9"/>
          <p:cNvSpPr/>
          <p:nvPr/>
        </p:nvSpPr>
        <p:spPr>
          <a:xfrm>
            <a:off x="8229600" y="4617720"/>
            <a:ext cx="2834640" cy="86868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30434"/>
              </a:lnSpc>
              <a:spcBef>
                <a:spcPts val="0"/>
              </a:spcBef>
              <a:spcAft>
                <a:spcPts val="0"/>
              </a:spcAft>
              <a:buClr>
                <a:srgbClr val="5B6472"/>
              </a:buClr>
              <a:buSzPts val="1150"/>
              <a:buFont typeface="Calibri"/>
              <a:buNone/>
            </a:pPr>
            <a:r>
              <a:rPr b="0" i="0" lang="en-US" sz="1150" u="none" cap="none" strike="noStrike">
                <a:solidFill>
                  <a:srgbClr val="5B6472"/>
                </a:solidFill>
                <a:latin typeface="Calibri"/>
                <a:ea typeface="Calibri"/>
                <a:cs typeface="Calibri"/>
                <a:sym typeface="Calibri"/>
              </a:rPr>
              <a:t>Cada etapa é vistoriada e aprovada antes do pagamento correspondente.</a:t>
            </a:r>
            <a:endParaRPr b="0" i="0" sz="11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8" name="Google Shape;138;p9"/>
          <p:cNvSpPr/>
          <p:nvPr/>
        </p:nvSpPr>
        <p:spPr>
          <a:xfrm>
            <a:off x="731520" y="5943600"/>
            <a:ext cx="1069848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33333"/>
              </a:lnSpc>
              <a:spcBef>
                <a:spcPts val="0"/>
              </a:spcBef>
              <a:spcAft>
                <a:spcPts val="0"/>
              </a:spcAft>
              <a:buClr>
                <a:srgbClr val="5B6472"/>
              </a:buClr>
              <a:buSzPts val="1200"/>
              <a:buFont typeface="Calibri"/>
              <a:buNone/>
            </a:pPr>
            <a:r>
              <a:rPr b="0" i="0" lang="en-US" sz="1200" u="none" cap="none" strike="noStrike">
                <a:solidFill>
                  <a:srgbClr val="5B6472"/>
                </a:solidFill>
                <a:latin typeface="Calibri"/>
                <a:ea typeface="Calibri"/>
                <a:cs typeface="Calibri"/>
                <a:sym typeface="Calibri"/>
              </a:rPr>
              <a:t>Empirex LTDA, sede em Alphaville, Barueri/SP. A RR Obras e Reformas atua como unidade de execução técnica e operacional do grupo.</a:t>
            </a:r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7F8FA"/>
        </a:solidFill>
      </p:bgPr>
    </p:bg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/sessions/gracious-stoic-allen/mnt/outputs/deck-build/logo-claro.png" id="144" name="Google Shape;144;p1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0287000" y="566928"/>
            <a:ext cx="1143000" cy="338328"/>
          </a:xfrm>
          <a:prstGeom prst="rect">
            <a:avLst/>
          </a:prstGeom>
          <a:noFill/>
          <a:ln>
            <a:noFill/>
          </a:ln>
        </p:spPr>
      </p:pic>
      <p:sp>
        <p:nvSpPr>
          <p:cNvPr id="145" name="Google Shape;145;p10"/>
          <p:cNvSpPr/>
          <p:nvPr/>
        </p:nvSpPr>
        <p:spPr>
          <a:xfrm>
            <a:off x="731520" y="640080"/>
            <a:ext cx="7315200" cy="2743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27AED"/>
              </a:buClr>
              <a:buSzPts val="1100"/>
              <a:buFont typeface="Calibri"/>
              <a:buNone/>
            </a:pPr>
            <a:r>
              <a:rPr b="1" i="0" lang="en-US" sz="1100" u="none" cap="none" strike="noStrike">
                <a:solidFill>
                  <a:srgbClr val="027AED"/>
                </a:solidFill>
                <a:latin typeface="Calibri"/>
                <a:ea typeface="Calibri"/>
                <a:cs typeface="Calibri"/>
                <a:sym typeface="Calibri"/>
              </a:rPr>
              <a:t>A PROVA</a:t>
            </a:r>
            <a:endParaRPr b="0" i="0" sz="11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6" name="Google Shape;146;p10"/>
          <p:cNvSpPr/>
          <p:nvPr/>
        </p:nvSpPr>
        <p:spPr>
          <a:xfrm>
            <a:off x="731520" y="1051560"/>
            <a:ext cx="9692640" cy="105156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11764"/>
              </a:lnSpc>
              <a:spcBef>
                <a:spcPts val="0"/>
              </a:spcBef>
              <a:spcAft>
                <a:spcPts val="0"/>
              </a:spcAft>
              <a:buClr>
                <a:srgbClr val="1F2937"/>
              </a:buClr>
              <a:buSzPts val="3400"/>
              <a:buFont typeface="Arial"/>
              <a:buNone/>
            </a:pPr>
            <a:r>
              <a:rPr b="1" i="0" lang="en-US" sz="3400" u="none" cap="none" strike="noStrike">
                <a:solidFill>
                  <a:srgbClr val="1F2937"/>
                </a:solidFill>
                <a:latin typeface="Arial"/>
                <a:ea typeface="Arial"/>
                <a:cs typeface="Arial"/>
                <a:sym typeface="Arial"/>
              </a:rPr>
              <a:t>O que já entregamos</a:t>
            </a:r>
            <a:endParaRPr b="0" i="0" sz="3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/sessions/gracious-stoic-allen/mnt/outputs/deck-build/d-sorocaba-2025.jpg" id="147" name="Google Shape;147;p1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31520" y="2103120"/>
            <a:ext cx="3383280" cy="169164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/sessions/gracious-stoic-allen/mnt/outputs/deck-build/d-itu-2025.jpg" id="148" name="Google Shape;148;p10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4343400" y="2103120"/>
            <a:ext cx="3383280" cy="169164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/sessions/gracious-stoic-allen/mnt/outputs/deck-build/d-sorocaba-2024.jpg" id="149" name="Google Shape;149;p10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7955280" y="2103120"/>
            <a:ext cx="3383280" cy="169164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/sessions/gracious-stoic-allen/mnt/outputs/deck-build/d-paranapanema-2024.jpg" id="150" name="Google Shape;150;p10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731520" y="3931920"/>
            <a:ext cx="3383280" cy="169164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/sessions/gracious-stoic-allen/mnt/outputs/deck-build/d-itu-2026.jpg" id="151" name="Google Shape;151;p10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4343400" y="3931920"/>
            <a:ext cx="3383280" cy="169164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/sessions/gracious-stoic-allen/mnt/outputs/deck-build/d-avare-2025.jpg" id="152" name="Google Shape;152;p10"/>
          <p:cNvPicPr preferRelativeResize="0"/>
          <p:nvPr/>
        </p:nvPicPr>
        <p:blipFill rotWithShape="1">
          <a:blip r:embed="rId9">
            <a:alphaModFix/>
          </a:blip>
          <a:srcRect b="0" l="0" r="0" t="0"/>
          <a:stretch/>
        </p:blipFill>
        <p:spPr>
          <a:xfrm>
            <a:off x="7955280" y="3931920"/>
            <a:ext cx="3383280" cy="1691640"/>
          </a:xfrm>
          <a:prstGeom prst="rect">
            <a:avLst/>
          </a:prstGeom>
          <a:noFill/>
          <a:ln>
            <a:noFill/>
          </a:ln>
        </p:spPr>
      </p:pic>
      <p:sp>
        <p:nvSpPr>
          <p:cNvPr id="153" name="Google Shape;153;p10"/>
          <p:cNvSpPr/>
          <p:nvPr/>
        </p:nvSpPr>
        <p:spPr>
          <a:xfrm>
            <a:off x="731520" y="5760720"/>
            <a:ext cx="10698480" cy="2743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8A929E"/>
              </a:buClr>
              <a:buSzPts val="1100"/>
              <a:buFont typeface="Calibri"/>
              <a:buNone/>
            </a:pPr>
            <a:r>
              <a:rPr b="0" i="0" lang="en-US" sz="1100" u="none" cap="none" strike="noStrike">
                <a:solidFill>
                  <a:srgbClr val="8A929E"/>
                </a:solidFill>
                <a:latin typeface="Calibri"/>
                <a:ea typeface="Calibri"/>
                <a:cs typeface="Calibri"/>
                <a:sym typeface="Calibri"/>
              </a:rPr>
              <a:t>Residências de alto padrão · Sorocaba, Itu, Avaré, Paranapanema e região</a:t>
            </a:r>
            <a:endParaRPr b="0" i="0" sz="11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4" name="Google Shape;154;p10"/>
          <p:cNvSpPr/>
          <p:nvPr/>
        </p:nvSpPr>
        <p:spPr>
          <a:xfrm>
            <a:off x="731520" y="6126480"/>
            <a:ext cx="10698480" cy="36576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27AED"/>
              </a:buClr>
              <a:buSzPts val="1700"/>
              <a:buFont typeface="Arial"/>
              <a:buNone/>
            </a:pPr>
            <a:r>
              <a:rPr b="1" i="0" lang="en-US" sz="1700" u="none" cap="none" strike="noStrike">
                <a:solidFill>
                  <a:srgbClr val="027AED"/>
                </a:solidFill>
                <a:latin typeface="Arial"/>
                <a:ea typeface="Arial"/>
                <a:cs typeface="Arial"/>
                <a:sym typeface="Arial"/>
              </a:rPr>
              <a:t>31 de 32 obras entregues dentro do prazo.</a:t>
            </a:r>
            <a:endParaRPr b="0" i="0" sz="17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14161A"/>
        </a:solidFill>
      </p:bgPr>
    </p:bg>
    <p:spTree>
      <p:nvGrpSpPr>
        <p:cNvPr id="159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/sessions/gracious-stoic-allen/mnt/outputs/deck-build/logo-escuro.png" id="160" name="Google Shape;160;p1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0287000" y="566928"/>
            <a:ext cx="1143000" cy="338328"/>
          </a:xfrm>
          <a:prstGeom prst="rect">
            <a:avLst/>
          </a:prstGeom>
          <a:noFill/>
          <a:ln>
            <a:noFill/>
          </a:ln>
        </p:spPr>
      </p:pic>
      <p:sp>
        <p:nvSpPr>
          <p:cNvPr id="161" name="Google Shape;161;p11"/>
          <p:cNvSpPr/>
          <p:nvPr/>
        </p:nvSpPr>
        <p:spPr>
          <a:xfrm>
            <a:off x="731520" y="640080"/>
            <a:ext cx="7315200" cy="2743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BDEB"/>
              </a:buClr>
              <a:buSzPts val="1100"/>
              <a:buFont typeface="Calibri"/>
              <a:buNone/>
            </a:pPr>
            <a:r>
              <a:rPr b="1" i="0" lang="en-US" sz="1100" u="none" cap="none" strike="noStrike">
                <a:solidFill>
                  <a:srgbClr val="00BDEB"/>
                </a:solidFill>
                <a:latin typeface="Calibri"/>
                <a:ea typeface="Calibri"/>
                <a:cs typeface="Calibri"/>
                <a:sym typeface="Calibri"/>
              </a:rPr>
              <a:t>O CASE</a:t>
            </a:r>
            <a:endParaRPr b="0" i="0" sz="11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2" name="Google Shape;162;p11"/>
          <p:cNvSpPr/>
          <p:nvPr/>
        </p:nvSpPr>
        <p:spPr>
          <a:xfrm>
            <a:off x="731520" y="1051560"/>
            <a:ext cx="9692640" cy="105156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11764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400"/>
              <a:buFont typeface="Arial"/>
              <a:buNone/>
            </a:pPr>
            <a:r>
              <a:rPr b="1" i="0" lang="en-US" sz="3400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Hotel do CT do Santos FC</a:t>
            </a:r>
            <a:endParaRPr b="0" i="0" sz="3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/sessions/gracious-stoic-allen/mnt/outputs/deck-build/santos-quarto.jpg" id="163" name="Google Shape;163;p1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31520" y="2148840"/>
            <a:ext cx="6035040" cy="3776472"/>
          </a:xfrm>
          <a:prstGeom prst="rect">
            <a:avLst/>
          </a:prstGeom>
          <a:noFill/>
          <a:ln>
            <a:noFill/>
          </a:ln>
        </p:spPr>
      </p:pic>
      <p:sp>
        <p:nvSpPr>
          <p:cNvPr id="164" name="Google Shape;164;p11"/>
          <p:cNvSpPr/>
          <p:nvPr/>
        </p:nvSpPr>
        <p:spPr>
          <a:xfrm>
            <a:off x="7086600" y="2148840"/>
            <a:ext cx="4343400" cy="1371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40740"/>
              </a:lnSpc>
              <a:spcBef>
                <a:spcPts val="0"/>
              </a:spcBef>
              <a:spcAft>
                <a:spcPts val="0"/>
              </a:spcAft>
              <a:buClr>
                <a:srgbClr val="9AA1AC"/>
              </a:buClr>
              <a:buSzPts val="1350"/>
              <a:buFont typeface="Calibri"/>
              <a:buNone/>
            </a:pPr>
            <a:r>
              <a:rPr b="0" i="0" lang="en-US" sz="1350" u="none" cap="none" strike="noStrike">
                <a:solidFill>
                  <a:srgbClr val="9AA1AC"/>
                </a:solidFill>
                <a:latin typeface="Calibri"/>
                <a:ea typeface="Calibri"/>
                <a:cs typeface="Calibri"/>
                <a:sym typeface="Calibri"/>
              </a:rPr>
              <a:t>28 dormitórios modernizados em 10 dias, em 2025. O hotel do Centro de Treinamento não passava por reforma há mais de duas décadas e o prazo era inegociável.</a:t>
            </a:r>
            <a:endParaRPr b="0" i="0" sz="13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5" name="Google Shape;165;p11"/>
          <p:cNvSpPr/>
          <p:nvPr/>
        </p:nvSpPr>
        <p:spPr>
          <a:xfrm>
            <a:off x="7086600" y="3657600"/>
            <a:ext cx="1234440" cy="38404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BDEB"/>
              </a:buClr>
              <a:buSzPts val="2200"/>
              <a:buFont typeface="Arial"/>
              <a:buNone/>
            </a:pPr>
            <a:r>
              <a:rPr b="1" i="0" lang="en-US" sz="2200" u="none" cap="none" strike="noStrike">
                <a:solidFill>
                  <a:srgbClr val="00BDEB"/>
                </a:solidFill>
                <a:latin typeface="Arial"/>
                <a:ea typeface="Arial"/>
                <a:cs typeface="Arial"/>
                <a:sym typeface="Arial"/>
              </a:rPr>
              <a:t>28</a:t>
            </a:r>
            <a:endParaRPr b="0" i="0" sz="2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6" name="Google Shape;166;p11"/>
          <p:cNvSpPr/>
          <p:nvPr/>
        </p:nvSpPr>
        <p:spPr>
          <a:xfrm>
            <a:off x="8412480" y="3730752"/>
            <a:ext cx="3017520" cy="3200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E4E7EC"/>
              </a:buClr>
              <a:buSzPts val="1250"/>
              <a:buFont typeface="Calibri"/>
              <a:buNone/>
            </a:pPr>
            <a:r>
              <a:rPr b="0" i="0" lang="en-US" sz="1250" u="none" cap="none" strike="noStrike">
                <a:solidFill>
                  <a:srgbClr val="E4E7EC"/>
                </a:solidFill>
                <a:latin typeface="Calibri"/>
                <a:ea typeface="Calibri"/>
                <a:cs typeface="Calibri"/>
                <a:sym typeface="Calibri"/>
              </a:rPr>
              <a:t>dormitórios</a:t>
            </a:r>
            <a:endParaRPr b="0" i="0" sz="12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7" name="Google Shape;167;p11"/>
          <p:cNvSpPr/>
          <p:nvPr/>
        </p:nvSpPr>
        <p:spPr>
          <a:xfrm>
            <a:off x="7086600" y="4315968"/>
            <a:ext cx="1234440" cy="38404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BDEB"/>
              </a:buClr>
              <a:buSzPts val="2200"/>
              <a:buFont typeface="Arial"/>
              <a:buNone/>
            </a:pPr>
            <a:r>
              <a:rPr b="1" i="0" lang="en-US" sz="2200" u="none" cap="none" strike="noStrike">
                <a:solidFill>
                  <a:srgbClr val="00BDEB"/>
                </a:solidFill>
                <a:latin typeface="Arial"/>
                <a:ea typeface="Arial"/>
                <a:cs typeface="Arial"/>
                <a:sym typeface="Arial"/>
              </a:rPr>
              <a:t>10</a:t>
            </a:r>
            <a:endParaRPr b="0" i="0" sz="2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8" name="Google Shape;168;p11"/>
          <p:cNvSpPr/>
          <p:nvPr/>
        </p:nvSpPr>
        <p:spPr>
          <a:xfrm>
            <a:off x="8412480" y="4389120"/>
            <a:ext cx="3017520" cy="3200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E4E7EC"/>
              </a:buClr>
              <a:buSzPts val="1250"/>
              <a:buFont typeface="Calibri"/>
              <a:buNone/>
            </a:pPr>
            <a:r>
              <a:rPr b="0" i="0" lang="en-US" sz="1250" u="none" cap="none" strike="noStrike">
                <a:solidFill>
                  <a:srgbClr val="E4E7EC"/>
                </a:solidFill>
                <a:latin typeface="Calibri"/>
                <a:ea typeface="Calibri"/>
                <a:cs typeface="Calibri"/>
                <a:sym typeface="Calibri"/>
              </a:rPr>
              <a:t>dias de obra</a:t>
            </a:r>
            <a:endParaRPr b="0" i="0" sz="12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9" name="Google Shape;169;p11"/>
          <p:cNvSpPr/>
          <p:nvPr/>
        </p:nvSpPr>
        <p:spPr>
          <a:xfrm>
            <a:off x="7086600" y="4974336"/>
            <a:ext cx="1234440" cy="38404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BDEB"/>
              </a:buClr>
              <a:buSzPts val="2200"/>
              <a:buFont typeface="Arial"/>
              <a:buNone/>
            </a:pPr>
            <a:r>
              <a:rPr b="1" i="0" lang="en-US" sz="2200" u="none" cap="none" strike="noStrike">
                <a:solidFill>
                  <a:srgbClr val="00BDEB"/>
                </a:solidFill>
                <a:latin typeface="Arial"/>
                <a:ea typeface="Arial"/>
                <a:cs typeface="Arial"/>
                <a:sym typeface="Arial"/>
              </a:rPr>
              <a:t>2025</a:t>
            </a:r>
            <a:endParaRPr b="0" i="0" sz="2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0" name="Google Shape;170;p11"/>
          <p:cNvSpPr/>
          <p:nvPr/>
        </p:nvSpPr>
        <p:spPr>
          <a:xfrm>
            <a:off x="8412480" y="5047488"/>
            <a:ext cx="3017520" cy="3200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E4E7EC"/>
              </a:buClr>
              <a:buSzPts val="1250"/>
              <a:buFont typeface="Calibri"/>
              <a:buNone/>
            </a:pPr>
            <a:r>
              <a:rPr b="0" i="0" lang="en-US" sz="1250" u="none" cap="none" strike="noStrike">
                <a:solidFill>
                  <a:srgbClr val="E4E7EC"/>
                </a:solidFill>
                <a:latin typeface="Calibri"/>
                <a:ea typeface="Calibri"/>
                <a:cs typeface="Calibri"/>
                <a:sym typeface="Calibri"/>
              </a:rPr>
              <a:t>entrega</a:t>
            </a:r>
            <a:endParaRPr b="0" i="0" sz="12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1" name="Google Shape;171;p11"/>
          <p:cNvSpPr/>
          <p:nvPr/>
        </p:nvSpPr>
        <p:spPr>
          <a:xfrm>
            <a:off x="7086600" y="5486400"/>
            <a:ext cx="4343400" cy="1097280"/>
          </a:xfrm>
          <a:prstGeom prst="roundRect">
            <a:avLst>
              <a:gd fmla="val 6667" name="adj"/>
            </a:avLst>
          </a:prstGeom>
          <a:solidFill>
            <a:srgbClr val="1C2029"/>
          </a:solidFill>
          <a:ln cap="flat" cmpd="sng" w="12700">
            <a:solidFill>
              <a:srgbClr val="2E344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2" name="Google Shape;172;p11"/>
          <p:cNvSpPr/>
          <p:nvPr/>
        </p:nvSpPr>
        <p:spPr>
          <a:xfrm>
            <a:off x="7360920" y="5650992"/>
            <a:ext cx="3840480" cy="5486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30434"/>
              </a:lnSpc>
              <a:spcBef>
                <a:spcPts val="0"/>
              </a:spcBef>
              <a:spcAft>
                <a:spcPts val="0"/>
              </a:spcAft>
              <a:buClr>
                <a:srgbClr val="00BDEB"/>
              </a:buClr>
              <a:buSzPts val="1150"/>
              <a:buFont typeface="Arial"/>
              <a:buNone/>
            </a:pPr>
            <a:r>
              <a:rPr b="1" i="0" lang="en-US" sz="1150" u="none" cap="none" strike="noStrike">
                <a:solidFill>
                  <a:srgbClr val="00BDEB"/>
                </a:solidFill>
                <a:latin typeface="Arial"/>
                <a:ea typeface="Arial"/>
                <a:cs typeface="Arial"/>
                <a:sym typeface="Arial"/>
              </a:rPr>
              <a:t>Executado pela RR Obras e Reformas, empresa do grupo.</a:t>
            </a:r>
            <a:endParaRPr b="0" i="0" sz="11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3" name="Google Shape;173;p11"/>
          <p:cNvSpPr/>
          <p:nvPr/>
        </p:nvSpPr>
        <p:spPr>
          <a:xfrm>
            <a:off x="7360920" y="6236208"/>
            <a:ext cx="3840480" cy="25603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9AA1AC"/>
              </a:buClr>
              <a:buSzPts val="1050"/>
              <a:buFont typeface="Calibri"/>
              <a:buNone/>
            </a:pPr>
            <a:r>
              <a:rPr b="0" i="0" lang="en-US" sz="1050" u="none" cap="none" strike="noStrike">
                <a:solidFill>
                  <a:srgbClr val="9AA1AC"/>
                </a:solidFill>
                <a:latin typeface="Calibri"/>
                <a:ea typeface="Calibri"/>
                <a:cs typeface="Calibri"/>
                <a:sym typeface="Calibri"/>
              </a:rPr>
              <a:t>Repercussão: Veja · Economia S/A · El Madrid</a:t>
            </a:r>
            <a:endParaRPr b="0" i="0" sz="10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14161A"/>
        </a:solidFill>
      </p:bgPr>
    </p:bg>
    <p:spTree>
      <p:nvGrpSpPr>
        <p:cNvPr id="178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/sessions/gracious-stoic-allen/mnt/outputs/deck-build/riviera-fade.jpg" id="179" name="Google Shape;179;p1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6152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80" name="Google Shape;180;p12"/>
          <p:cNvSpPr/>
          <p:nvPr/>
        </p:nvSpPr>
        <p:spPr>
          <a:xfrm>
            <a:off x="731520" y="640080"/>
            <a:ext cx="7315200" cy="2743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BDEB"/>
              </a:buClr>
              <a:buSzPts val="1100"/>
              <a:buFont typeface="Calibri"/>
              <a:buNone/>
            </a:pPr>
            <a:r>
              <a:rPr b="1" i="0" lang="en-US" sz="1100" u="none" cap="none" strike="noStrike">
                <a:solidFill>
                  <a:srgbClr val="00BDEB"/>
                </a:solidFill>
                <a:latin typeface="Calibri"/>
                <a:ea typeface="Calibri"/>
                <a:cs typeface="Calibri"/>
                <a:sym typeface="Calibri"/>
              </a:rPr>
              <a:t>A PRAÇA</a:t>
            </a:r>
            <a:endParaRPr b="0" i="0" sz="11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1" name="Google Shape;181;p12"/>
          <p:cNvSpPr/>
          <p:nvPr/>
        </p:nvSpPr>
        <p:spPr>
          <a:xfrm>
            <a:off x="731520" y="1051560"/>
            <a:ext cx="9692640" cy="105156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11764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400"/>
              <a:buFont typeface="Arial"/>
              <a:buNone/>
            </a:pPr>
            <a:r>
              <a:rPr b="1" i="0" lang="en-US" sz="3400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Riviera de Santa Cristina XIII</a:t>
            </a:r>
            <a:endParaRPr b="0" i="0" sz="3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2" name="Google Shape;182;p12"/>
          <p:cNvSpPr/>
          <p:nvPr/>
        </p:nvSpPr>
        <p:spPr>
          <a:xfrm>
            <a:off x="731520" y="2194560"/>
            <a:ext cx="5852160" cy="173736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40740"/>
              </a:lnSpc>
              <a:spcBef>
                <a:spcPts val="0"/>
              </a:spcBef>
              <a:spcAft>
                <a:spcPts val="0"/>
              </a:spcAft>
              <a:buClr>
                <a:srgbClr val="E4E7EC"/>
              </a:buClr>
              <a:buSzPts val="1350"/>
              <a:buFont typeface="Calibri"/>
              <a:buNone/>
            </a:pPr>
            <a:r>
              <a:rPr b="0" i="0" lang="en-US" sz="1350" u="none" cap="none" strike="noStrike">
                <a:solidFill>
                  <a:srgbClr val="E4E7EC"/>
                </a:solidFill>
                <a:latin typeface="Calibri"/>
                <a:ea typeface="Calibri"/>
                <a:cs typeface="Calibri"/>
                <a:sym typeface="Calibri"/>
              </a:rPr>
              <a:t>Loteamento fechado às margens da Represa de Jurumirim, a maior do estado de São Paulo. A Ativo Real constrói residências de lazer dentro do loteamento de forma recorrente — o que reduz curva de aprendizado, custo de mobilização e risco de execução a cada nova obra.</a:t>
            </a:r>
            <a:endParaRPr b="0" i="0" sz="13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3" name="Google Shape;183;p12"/>
          <p:cNvSpPr/>
          <p:nvPr/>
        </p:nvSpPr>
        <p:spPr>
          <a:xfrm>
            <a:off x="731520" y="4069080"/>
            <a:ext cx="1600200" cy="36576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BDEB"/>
              </a:buClr>
              <a:buSzPts val="1900"/>
              <a:buFont typeface="Arial"/>
              <a:buNone/>
            </a:pPr>
            <a:r>
              <a:rPr b="1" i="0" lang="en-US" sz="1900" u="none" cap="none" strike="noStrike">
                <a:solidFill>
                  <a:srgbClr val="00BDEB"/>
                </a:solidFill>
                <a:latin typeface="Arial"/>
                <a:ea typeface="Arial"/>
                <a:cs typeface="Arial"/>
                <a:sym typeface="Arial"/>
              </a:rPr>
              <a:t>450 m²</a:t>
            </a:r>
            <a:endParaRPr b="0" i="0" sz="19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4" name="Google Shape;184;p12"/>
          <p:cNvSpPr/>
          <p:nvPr/>
        </p:nvSpPr>
        <p:spPr>
          <a:xfrm>
            <a:off x="2468880" y="4069080"/>
            <a:ext cx="3291840" cy="36576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E4E7EC"/>
              </a:buClr>
              <a:buSzPts val="1250"/>
              <a:buFont typeface="Calibri"/>
              <a:buNone/>
            </a:pPr>
            <a:r>
              <a:rPr b="0" i="0" lang="en-US" sz="1250" u="none" cap="none" strike="noStrike">
                <a:solidFill>
                  <a:srgbClr val="E4E7EC"/>
                </a:solidFill>
                <a:latin typeface="Calibri"/>
                <a:ea typeface="Calibri"/>
                <a:cs typeface="Calibri"/>
                <a:sym typeface="Calibri"/>
              </a:rPr>
              <a:t>lote médio</a:t>
            </a:r>
            <a:endParaRPr b="0" i="0" sz="12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5" name="Google Shape;185;p12"/>
          <p:cNvSpPr/>
          <p:nvPr/>
        </p:nvSpPr>
        <p:spPr>
          <a:xfrm>
            <a:off x="731520" y="4782312"/>
            <a:ext cx="1600200" cy="36576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BDEB"/>
              </a:buClr>
              <a:buSzPts val="1900"/>
              <a:buFont typeface="Arial"/>
              <a:buNone/>
            </a:pPr>
            <a:r>
              <a:rPr b="1" i="0" lang="en-US" sz="1900" u="none" cap="none" strike="noStrike">
                <a:solidFill>
                  <a:srgbClr val="00BDEB"/>
                </a:solidFill>
                <a:latin typeface="Arial"/>
                <a:ea typeface="Arial"/>
                <a:cs typeface="Arial"/>
                <a:sym typeface="Arial"/>
              </a:rPr>
              <a:t>300 km</a:t>
            </a:r>
            <a:endParaRPr b="0" i="0" sz="19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6" name="Google Shape;186;p12"/>
          <p:cNvSpPr/>
          <p:nvPr/>
        </p:nvSpPr>
        <p:spPr>
          <a:xfrm>
            <a:off x="2468880" y="4782312"/>
            <a:ext cx="3291840" cy="36576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E4E7EC"/>
              </a:buClr>
              <a:buSzPts val="1250"/>
              <a:buFont typeface="Calibri"/>
              <a:buNone/>
            </a:pPr>
            <a:r>
              <a:rPr b="0" i="0" lang="en-US" sz="1250" u="none" cap="none" strike="noStrike">
                <a:solidFill>
                  <a:srgbClr val="E4E7EC"/>
                </a:solidFill>
                <a:latin typeface="Calibri"/>
                <a:ea typeface="Calibri"/>
                <a:cs typeface="Calibri"/>
                <a:sym typeface="Calibri"/>
              </a:rPr>
              <a:t>de São Paulo</a:t>
            </a:r>
            <a:endParaRPr b="0" i="0" sz="12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7" name="Google Shape;187;p12"/>
          <p:cNvSpPr/>
          <p:nvPr/>
        </p:nvSpPr>
        <p:spPr>
          <a:xfrm>
            <a:off x="731520" y="5495544"/>
            <a:ext cx="1600200" cy="36576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BDEB"/>
              </a:buClr>
              <a:buSzPts val="1900"/>
              <a:buFont typeface="Arial"/>
              <a:buNone/>
            </a:pPr>
            <a:r>
              <a:rPr b="1" i="0" lang="en-US" sz="1900" u="none" cap="none" strike="noStrike">
                <a:solidFill>
                  <a:srgbClr val="00BDEB"/>
                </a:solidFill>
                <a:latin typeface="Arial"/>
                <a:ea typeface="Arial"/>
                <a:cs typeface="Arial"/>
                <a:sym typeface="Arial"/>
              </a:rPr>
              <a:t>Recorrente</a:t>
            </a:r>
            <a:endParaRPr b="0" i="0" sz="19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8" name="Google Shape;188;p12"/>
          <p:cNvSpPr/>
          <p:nvPr/>
        </p:nvSpPr>
        <p:spPr>
          <a:xfrm>
            <a:off x="2468880" y="5495544"/>
            <a:ext cx="3291840" cy="36576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E4E7EC"/>
              </a:buClr>
              <a:buSzPts val="1250"/>
              <a:buFont typeface="Calibri"/>
              <a:buNone/>
            </a:pPr>
            <a:r>
              <a:rPr b="0" i="0" lang="en-US" sz="1250" u="none" cap="none" strike="noStrike">
                <a:solidFill>
                  <a:srgbClr val="E4E7EC"/>
                </a:solidFill>
                <a:latin typeface="Calibri"/>
                <a:ea typeface="Calibri"/>
                <a:cs typeface="Calibri"/>
                <a:sym typeface="Calibri"/>
              </a:rPr>
              <a:t>demanda consolidada</a:t>
            </a:r>
            <a:endParaRPr b="0" i="0" sz="12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9" name="Google Shape;189;p12"/>
          <p:cNvSpPr/>
          <p:nvPr/>
        </p:nvSpPr>
        <p:spPr>
          <a:xfrm>
            <a:off x="731520" y="6291072"/>
            <a:ext cx="10698480" cy="29260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9AA1AC"/>
              </a:buClr>
              <a:buSzPts val="900"/>
              <a:buFont typeface="Calibri"/>
              <a:buNone/>
            </a:pPr>
            <a:r>
              <a:rPr b="0" i="1" lang="en-US" sz="900" u="none" cap="none" strike="noStrike">
                <a:solidFill>
                  <a:srgbClr val="9AA1AC"/>
                </a:solidFill>
                <a:latin typeface="Calibri"/>
                <a:ea typeface="Calibri"/>
                <a:cs typeface="Calibri"/>
                <a:sym typeface="Calibri"/>
              </a:rPr>
              <a:t>Loteamento administrado pela Momentum. A Ativo Real atua como construtora e não é sua loteadora ou incorporadora.</a:t>
            </a:r>
            <a:endParaRPr b="0" i="0" sz="9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/sessions/gracious-stoic-allen/mnt/outputs/deck-build/logo-escuro.png" id="190" name="Google Shape;190;p1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0195560" y="5806440"/>
            <a:ext cx="1234440" cy="36576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7F8FA"/>
        </a:solidFill>
      </p:bgPr>
    </p:bg>
    <p:spTree>
      <p:nvGrpSpPr>
        <p:cNvPr id="195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/sessions/gracious-stoic-allen/mnt/outputs/deck-build/logo-claro.png" id="196" name="Google Shape;196;p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0287000" y="566928"/>
            <a:ext cx="1143000" cy="338328"/>
          </a:xfrm>
          <a:prstGeom prst="rect">
            <a:avLst/>
          </a:prstGeom>
          <a:noFill/>
          <a:ln>
            <a:noFill/>
          </a:ln>
        </p:spPr>
      </p:pic>
      <p:sp>
        <p:nvSpPr>
          <p:cNvPr id="197" name="Google Shape;197;p13"/>
          <p:cNvSpPr/>
          <p:nvPr/>
        </p:nvSpPr>
        <p:spPr>
          <a:xfrm>
            <a:off x="731520" y="640080"/>
            <a:ext cx="7315200" cy="2743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27AED"/>
              </a:buClr>
              <a:buSzPts val="1100"/>
              <a:buFont typeface="Calibri"/>
              <a:buNone/>
            </a:pPr>
            <a:r>
              <a:rPr b="1" i="0" lang="en-US" sz="1100" u="none" cap="none" strike="noStrike">
                <a:solidFill>
                  <a:srgbClr val="027AED"/>
                </a:solidFill>
                <a:latin typeface="Calibri"/>
                <a:ea typeface="Calibri"/>
                <a:cs typeface="Calibri"/>
                <a:sym typeface="Calibri"/>
              </a:rPr>
              <a:t>A ESTRUTURA</a:t>
            </a:r>
            <a:endParaRPr b="0" i="0" sz="11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8" name="Google Shape;198;p13"/>
          <p:cNvSpPr/>
          <p:nvPr/>
        </p:nvSpPr>
        <p:spPr>
          <a:xfrm>
            <a:off x="731520" y="1051560"/>
            <a:ext cx="9692640" cy="105156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11764"/>
              </a:lnSpc>
              <a:spcBef>
                <a:spcPts val="0"/>
              </a:spcBef>
              <a:spcAft>
                <a:spcPts val="0"/>
              </a:spcAft>
              <a:buClr>
                <a:srgbClr val="1F2937"/>
              </a:buClr>
              <a:buSzPts val="3400"/>
              <a:buFont typeface="Arial"/>
              <a:buNone/>
            </a:pPr>
            <a:r>
              <a:rPr b="1" i="0" lang="en-US" sz="3400" u="none" cap="none" strike="noStrike">
                <a:solidFill>
                  <a:srgbClr val="1F2937"/>
                </a:solidFill>
                <a:latin typeface="Arial"/>
                <a:ea typeface="Arial"/>
                <a:cs typeface="Arial"/>
                <a:sym typeface="Arial"/>
              </a:rPr>
              <a:t>Como a operação é estruturada</a:t>
            </a:r>
            <a:endParaRPr b="0" i="0" sz="3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9" name="Google Shape;199;p13"/>
          <p:cNvSpPr/>
          <p:nvPr/>
        </p:nvSpPr>
        <p:spPr>
          <a:xfrm>
            <a:off x="731520" y="2286000"/>
            <a:ext cx="475488" cy="475488"/>
          </a:xfrm>
          <a:prstGeom prst="ellipse">
            <a:avLst/>
          </a:prstGeom>
          <a:solidFill>
            <a:srgbClr val="FFFFFF"/>
          </a:solidFill>
          <a:ln cap="flat" cmpd="sng" w="19050">
            <a:solidFill>
              <a:srgbClr val="C9D4E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0" name="Google Shape;200;p13"/>
          <p:cNvSpPr/>
          <p:nvPr/>
        </p:nvSpPr>
        <p:spPr>
          <a:xfrm>
            <a:off x="731520" y="2286000"/>
            <a:ext cx="475488" cy="475488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8A929E"/>
              </a:buClr>
              <a:buSzPts val="1200"/>
              <a:buFont typeface="Arial"/>
              <a:buNone/>
            </a:pPr>
            <a:r>
              <a:rPr b="1" i="0" lang="en-US" sz="1200" u="none" cap="none" strike="noStrike">
                <a:solidFill>
                  <a:srgbClr val="8A929E"/>
                </a:solidFill>
                <a:latin typeface="Arial"/>
                <a:ea typeface="Arial"/>
                <a:cs typeface="Arial"/>
                <a:sym typeface="Arial"/>
              </a:rPr>
              <a:t>01</a:t>
            </a:r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1" name="Google Shape;201;p13"/>
          <p:cNvSpPr/>
          <p:nvPr/>
        </p:nvSpPr>
        <p:spPr>
          <a:xfrm>
            <a:off x="640080" y="2926080"/>
            <a:ext cx="1463040" cy="5486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3809"/>
              </a:lnSpc>
              <a:spcBef>
                <a:spcPts val="0"/>
              </a:spcBef>
              <a:spcAft>
                <a:spcPts val="0"/>
              </a:spcAft>
              <a:buClr>
                <a:srgbClr val="5B6472"/>
              </a:buClr>
              <a:buSzPts val="1050"/>
              <a:buFont typeface="Arial"/>
              <a:buNone/>
            </a:pPr>
            <a:r>
              <a:rPr b="1" i="0" lang="en-US" sz="1050" u="none" cap="none" strike="noStrike">
                <a:solidFill>
                  <a:srgbClr val="5B6472"/>
                </a:solidFill>
                <a:latin typeface="Arial"/>
                <a:ea typeface="Arial"/>
                <a:cs typeface="Arial"/>
                <a:sym typeface="Arial"/>
              </a:rPr>
              <a:t>Compra do terreno</a:t>
            </a:r>
            <a:endParaRPr b="0" i="0" sz="10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2" name="Google Shape;202;p13"/>
          <p:cNvSpPr/>
          <p:nvPr/>
        </p:nvSpPr>
        <p:spPr>
          <a:xfrm>
            <a:off x="2249424" y="2286000"/>
            <a:ext cx="475488" cy="475488"/>
          </a:xfrm>
          <a:prstGeom prst="ellipse">
            <a:avLst/>
          </a:prstGeom>
          <a:solidFill>
            <a:srgbClr val="FFFFFF"/>
          </a:solidFill>
          <a:ln cap="flat" cmpd="sng" w="19050">
            <a:solidFill>
              <a:srgbClr val="C9D4E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3" name="Google Shape;203;p13"/>
          <p:cNvSpPr/>
          <p:nvPr/>
        </p:nvSpPr>
        <p:spPr>
          <a:xfrm>
            <a:off x="2249424" y="2286000"/>
            <a:ext cx="475488" cy="475488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8A929E"/>
              </a:buClr>
              <a:buSzPts val="1200"/>
              <a:buFont typeface="Arial"/>
              <a:buNone/>
            </a:pPr>
            <a:r>
              <a:rPr b="1" i="0" lang="en-US" sz="1200" u="none" cap="none" strike="noStrike">
                <a:solidFill>
                  <a:srgbClr val="8A929E"/>
                </a:solidFill>
                <a:latin typeface="Arial"/>
                <a:ea typeface="Arial"/>
                <a:cs typeface="Arial"/>
                <a:sym typeface="Arial"/>
              </a:rPr>
              <a:t>02</a:t>
            </a:r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4" name="Google Shape;204;p13"/>
          <p:cNvSpPr/>
          <p:nvPr/>
        </p:nvSpPr>
        <p:spPr>
          <a:xfrm>
            <a:off x="2157984" y="2926080"/>
            <a:ext cx="1463040" cy="5486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3809"/>
              </a:lnSpc>
              <a:spcBef>
                <a:spcPts val="0"/>
              </a:spcBef>
              <a:spcAft>
                <a:spcPts val="0"/>
              </a:spcAft>
              <a:buClr>
                <a:srgbClr val="5B6472"/>
              </a:buClr>
              <a:buSzPts val="1050"/>
              <a:buFont typeface="Arial"/>
              <a:buNone/>
            </a:pPr>
            <a:r>
              <a:rPr b="1" i="0" lang="en-US" sz="1050" u="none" cap="none" strike="noStrike">
                <a:solidFill>
                  <a:srgbClr val="5B6472"/>
                </a:solidFill>
                <a:latin typeface="Arial"/>
                <a:ea typeface="Arial"/>
                <a:cs typeface="Arial"/>
                <a:sym typeface="Arial"/>
              </a:rPr>
              <a:t>Projeto e aprovação</a:t>
            </a:r>
            <a:endParaRPr b="0" i="0" sz="10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5" name="Google Shape;205;p13"/>
          <p:cNvSpPr/>
          <p:nvPr/>
        </p:nvSpPr>
        <p:spPr>
          <a:xfrm>
            <a:off x="3767328" y="2286000"/>
            <a:ext cx="475488" cy="475488"/>
          </a:xfrm>
          <a:prstGeom prst="ellipse">
            <a:avLst/>
          </a:prstGeom>
          <a:solidFill>
            <a:srgbClr val="027AED"/>
          </a:solidFill>
          <a:ln cap="flat" cmpd="sng" w="19050">
            <a:solidFill>
              <a:srgbClr val="027AED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6" name="Google Shape;206;p13"/>
          <p:cNvSpPr/>
          <p:nvPr/>
        </p:nvSpPr>
        <p:spPr>
          <a:xfrm>
            <a:off x="3767328" y="2286000"/>
            <a:ext cx="475488" cy="475488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</a:pPr>
            <a:r>
              <a:rPr b="1" i="0" lang="en-US" sz="1200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03</a:t>
            </a:r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7" name="Google Shape;207;p13"/>
          <p:cNvSpPr/>
          <p:nvPr/>
        </p:nvSpPr>
        <p:spPr>
          <a:xfrm>
            <a:off x="3675888" y="2926080"/>
            <a:ext cx="1463040" cy="5486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3809"/>
              </a:lnSpc>
              <a:spcBef>
                <a:spcPts val="0"/>
              </a:spcBef>
              <a:spcAft>
                <a:spcPts val="0"/>
              </a:spcAft>
              <a:buClr>
                <a:srgbClr val="1F2937"/>
              </a:buClr>
              <a:buSzPts val="1050"/>
              <a:buFont typeface="Arial"/>
              <a:buNone/>
            </a:pPr>
            <a:r>
              <a:rPr b="1" i="0" lang="en-US" sz="1050" u="none" cap="none" strike="noStrike">
                <a:solidFill>
                  <a:srgbClr val="1F2937"/>
                </a:solidFill>
                <a:latin typeface="Arial"/>
                <a:ea typeface="Arial"/>
                <a:cs typeface="Arial"/>
                <a:sym typeface="Arial"/>
              </a:rPr>
              <a:t>Captação de recursos</a:t>
            </a:r>
            <a:endParaRPr b="0" i="0" sz="10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8" name="Google Shape;208;p13"/>
          <p:cNvSpPr/>
          <p:nvPr/>
        </p:nvSpPr>
        <p:spPr>
          <a:xfrm>
            <a:off x="5285232" y="2286000"/>
            <a:ext cx="475488" cy="475488"/>
          </a:xfrm>
          <a:prstGeom prst="ellipse">
            <a:avLst/>
          </a:prstGeom>
          <a:solidFill>
            <a:srgbClr val="FFFFFF"/>
          </a:solidFill>
          <a:ln cap="flat" cmpd="sng" w="19050">
            <a:solidFill>
              <a:srgbClr val="C9D4E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9" name="Google Shape;209;p13"/>
          <p:cNvSpPr/>
          <p:nvPr/>
        </p:nvSpPr>
        <p:spPr>
          <a:xfrm>
            <a:off x="5285232" y="2286000"/>
            <a:ext cx="475488" cy="475488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8A929E"/>
              </a:buClr>
              <a:buSzPts val="1200"/>
              <a:buFont typeface="Arial"/>
              <a:buNone/>
            </a:pPr>
            <a:r>
              <a:rPr b="1" i="0" lang="en-US" sz="1200" u="none" cap="none" strike="noStrike">
                <a:solidFill>
                  <a:srgbClr val="8A929E"/>
                </a:solidFill>
                <a:latin typeface="Arial"/>
                <a:ea typeface="Arial"/>
                <a:cs typeface="Arial"/>
                <a:sym typeface="Arial"/>
              </a:rPr>
              <a:t>04</a:t>
            </a:r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0" name="Google Shape;210;p13"/>
          <p:cNvSpPr/>
          <p:nvPr/>
        </p:nvSpPr>
        <p:spPr>
          <a:xfrm>
            <a:off x="5193792" y="2926080"/>
            <a:ext cx="1463040" cy="5486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3809"/>
              </a:lnSpc>
              <a:spcBef>
                <a:spcPts val="0"/>
              </a:spcBef>
              <a:spcAft>
                <a:spcPts val="0"/>
              </a:spcAft>
              <a:buClr>
                <a:srgbClr val="5B6472"/>
              </a:buClr>
              <a:buSzPts val="1050"/>
              <a:buFont typeface="Arial"/>
              <a:buNone/>
            </a:pPr>
            <a:r>
              <a:rPr b="1" i="0" lang="en-US" sz="1050" u="none" cap="none" strike="noStrike">
                <a:solidFill>
                  <a:srgbClr val="5B6472"/>
                </a:solidFill>
                <a:latin typeface="Arial"/>
                <a:ea typeface="Arial"/>
                <a:cs typeface="Arial"/>
                <a:sym typeface="Arial"/>
              </a:rPr>
              <a:t>Início das obras</a:t>
            </a:r>
            <a:endParaRPr b="0" i="0" sz="10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1" name="Google Shape;211;p13"/>
          <p:cNvSpPr/>
          <p:nvPr/>
        </p:nvSpPr>
        <p:spPr>
          <a:xfrm>
            <a:off x="6803136" y="2286000"/>
            <a:ext cx="475488" cy="475488"/>
          </a:xfrm>
          <a:prstGeom prst="ellipse">
            <a:avLst/>
          </a:prstGeom>
          <a:solidFill>
            <a:srgbClr val="FFFFFF"/>
          </a:solidFill>
          <a:ln cap="flat" cmpd="sng" w="19050">
            <a:solidFill>
              <a:srgbClr val="C9D4E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2" name="Google Shape;212;p13"/>
          <p:cNvSpPr/>
          <p:nvPr/>
        </p:nvSpPr>
        <p:spPr>
          <a:xfrm>
            <a:off x="6803136" y="2286000"/>
            <a:ext cx="475488" cy="475488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8A929E"/>
              </a:buClr>
              <a:buSzPts val="1200"/>
              <a:buFont typeface="Arial"/>
              <a:buNone/>
            </a:pPr>
            <a:r>
              <a:rPr b="1" i="0" lang="en-US" sz="1200" u="none" cap="none" strike="noStrike">
                <a:solidFill>
                  <a:srgbClr val="8A929E"/>
                </a:solidFill>
                <a:latin typeface="Arial"/>
                <a:ea typeface="Arial"/>
                <a:cs typeface="Arial"/>
                <a:sym typeface="Arial"/>
              </a:rPr>
              <a:t>05</a:t>
            </a:r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3" name="Google Shape;213;p13"/>
          <p:cNvSpPr/>
          <p:nvPr/>
        </p:nvSpPr>
        <p:spPr>
          <a:xfrm>
            <a:off x="6711696" y="2926080"/>
            <a:ext cx="1463040" cy="5486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3809"/>
              </a:lnSpc>
              <a:spcBef>
                <a:spcPts val="0"/>
              </a:spcBef>
              <a:spcAft>
                <a:spcPts val="0"/>
              </a:spcAft>
              <a:buClr>
                <a:srgbClr val="5B6472"/>
              </a:buClr>
              <a:buSzPts val="1050"/>
              <a:buFont typeface="Arial"/>
              <a:buNone/>
            </a:pPr>
            <a:r>
              <a:rPr b="1" i="0" lang="en-US" sz="1050" u="none" cap="none" strike="noStrike">
                <a:solidFill>
                  <a:srgbClr val="5B6472"/>
                </a:solidFill>
                <a:latin typeface="Arial"/>
                <a:ea typeface="Arial"/>
                <a:cs typeface="Arial"/>
                <a:sym typeface="Arial"/>
              </a:rPr>
              <a:t>Conclusão das obras</a:t>
            </a:r>
            <a:endParaRPr b="0" i="0" sz="10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4" name="Google Shape;214;p13"/>
          <p:cNvSpPr/>
          <p:nvPr/>
        </p:nvSpPr>
        <p:spPr>
          <a:xfrm>
            <a:off x="8321040" y="2286000"/>
            <a:ext cx="475488" cy="475488"/>
          </a:xfrm>
          <a:prstGeom prst="ellipse">
            <a:avLst/>
          </a:prstGeom>
          <a:solidFill>
            <a:srgbClr val="FFFFFF"/>
          </a:solidFill>
          <a:ln cap="flat" cmpd="sng" w="19050">
            <a:solidFill>
              <a:srgbClr val="C9D4E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5" name="Google Shape;215;p13"/>
          <p:cNvSpPr/>
          <p:nvPr/>
        </p:nvSpPr>
        <p:spPr>
          <a:xfrm>
            <a:off x="8321040" y="2286000"/>
            <a:ext cx="475488" cy="475488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8A929E"/>
              </a:buClr>
              <a:buSzPts val="1200"/>
              <a:buFont typeface="Arial"/>
              <a:buNone/>
            </a:pPr>
            <a:r>
              <a:rPr b="1" i="0" lang="en-US" sz="1200" u="none" cap="none" strike="noStrike">
                <a:solidFill>
                  <a:srgbClr val="8A929E"/>
                </a:solidFill>
                <a:latin typeface="Arial"/>
                <a:ea typeface="Arial"/>
                <a:cs typeface="Arial"/>
                <a:sym typeface="Arial"/>
              </a:rPr>
              <a:t>06</a:t>
            </a:r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6" name="Google Shape;216;p13"/>
          <p:cNvSpPr/>
          <p:nvPr/>
        </p:nvSpPr>
        <p:spPr>
          <a:xfrm>
            <a:off x="8229600" y="2926080"/>
            <a:ext cx="1463040" cy="5486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3809"/>
              </a:lnSpc>
              <a:spcBef>
                <a:spcPts val="0"/>
              </a:spcBef>
              <a:spcAft>
                <a:spcPts val="0"/>
              </a:spcAft>
              <a:buClr>
                <a:srgbClr val="5B6472"/>
              </a:buClr>
              <a:buSzPts val="1050"/>
              <a:buFont typeface="Arial"/>
              <a:buNone/>
            </a:pPr>
            <a:r>
              <a:rPr b="1" i="0" lang="en-US" sz="1050" u="none" cap="none" strike="noStrike">
                <a:solidFill>
                  <a:srgbClr val="5B6472"/>
                </a:solidFill>
                <a:latin typeface="Arial"/>
                <a:ea typeface="Arial"/>
                <a:cs typeface="Arial"/>
                <a:sym typeface="Arial"/>
              </a:rPr>
              <a:t>Venda da unidade</a:t>
            </a:r>
            <a:endParaRPr b="0" i="0" sz="10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7" name="Google Shape;217;p13"/>
          <p:cNvSpPr/>
          <p:nvPr/>
        </p:nvSpPr>
        <p:spPr>
          <a:xfrm>
            <a:off x="9838944" y="2286000"/>
            <a:ext cx="475488" cy="475488"/>
          </a:xfrm>
          <a:prstGeom prst="ellipse">
            <a:avLst/>
          </a:prstGeom>
          <a:solidFill>
            <a:srgbClr val="027AED"/>
          </a:solidFill>
          <a:ln cap="flat" cmpd="sng" w="19050">
            <a:solidFill>
              <a:srgbClr val="027AED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8" name="Google Shape;218;p13"/>
          <p:cNvSpPr/>
          <p:nvPr/>
        </p:nvSpPr>
        <p:spPr>
          <a:xfrm>
            <a:off x="9838944" y="2286000"/>
            <a:ext cx="475488" cy="475488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</a:pPr>
            <a:r>
              <a:rPr b="1" i="0" lang="en-US" sz="1200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07</a:t>
            </a:r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9" name="Google Shape;219;p13"/>
          <p:cNvSpPr/>
          <p:nvPr/>
        </p:nvSpPr>
        <p:spPr>
          <a:xfrm>
            <a:off x="9747504" y="2926080"/>
            <a:ext cx="1463040" cy="5486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3809"/>
              </a:lnSpc>
              <a:spcBef>
                <a:spcPts val="0"/>
              </a:spcBef>
              <a:spcAft>
                <a:spcPts val="0"/>
              </a:spcAft>
              <a:buClr>
                <a:srgbClr val="1F2937"/>
              </a:buClr>
              <a:buSzPts val="1050"/>
              <a:buFont typeface="Arial"/>
              <a:buNone/>
            </a:pPr>
            <a:r>
              <a:rPr b="1" i="0" lang="en-US" sz="1050" u="none" cap="none" strike="noStrike">
                <a:solidFill>
                  <a:srgbClr val="1F2937"/>
                </a:solidFill>
                <a:latin typeface="Arial"/>
                <a:ea typeface="Arial"/>
                <a:cs typeface="Arial"/>
                <a:sym typeface="Arial"/>
              </a:rPr>
              <a:t>Divisão dos lucros</a:t>
            </a:r>
            <a:endParaRPr b="0" i="0" sz="10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0" name="Google Shape;220;p13"/>
          <p:cNvSpPr/>
          <p:nvPr/>
        </p:nvSpPr>
        <p:spPr>
          <a:xfrm>
            <a:off x="731520" y="3657600"/>
            <a:ext cx="10698480" cy="3200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27AED"/>
              </a:buClr>
              <a:buSzPts val="1500"/>
              <a:buFont typeface="Arial"/>
              <a:buNone/>
            </a:pPr>
            <a:r>
              <a:rPr b="1" i="0" lang="en-US" sz="1500" u="none" cap="none" strike="noStrike">
                <a:solidFill>
                  <a:srgbClr val="027AED"/>
                </a:solidFill>
                <a:latin typeface="Arial"/>
                <a:ea typeface="Arial"/>
                <a:cs typeface="Arial"/>
                <a:sym typeface="Arial"/>
              </a:rPr>
              <a:t>O investidor entra na etapa 03 e sai na 07.</a:t>
            </a:r>
            <a:endParaRPr b="0" i="0" sz="15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1" name="Google Shape;221;p13"/>
          <p:cNvSpPr/>
          <p:nvPr/>
        </p:nvSpPr>
        <p:spPr>
          <a:xfrm>
            <a:off x="731520" y="4206240"/>
            <a:ext cx="5029200" cy="29260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27AED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rgbClr val="027AED"/>
                </a:solidFill>
                <a:latin typeface="Arial"/>
                <a:ea typeface="Arial"/>
                <a:cs typeface="Arial"/>
                <a:sym typeface="Arial"/>
              </a:rPr>
              <a:t>Uma SPE por rodada</a:t>
            </a:r>
            <a:endParaRPr b="0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2" name="Google Shape;222;p13"/>
          <p:cNvSpPr/>
          <p:nvPr/>
        </p:nvSpPr>
        <p:spPr>
          <a:xfrm>
            <a:off x="731520" y="4553712"/>
            <a:ext cx="5029200" cy="59436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30434"/>
              </a:lnSpc>
              <a:spcBef>
                <a:spcPts val="0"/>
              </a:spcBef>
              <a:spcAft>
                <a:spcPts val="0"/>
              </a:spcAft>
              <a:buClr>
                <a:srgbClr val="5B6472"/>
              </a:buClr>
              <a:buSzPts val="1150"/>
              <a:buFont typeface="Calibri"/>
              <a:buNone/>
            </a:pPr>
            <a:r>
              <a:rPr b="0" i="0" lang="en-US" sz="1150" u="none" cap="none" strike="noStrike">
                <a:solidFill>
                  <a:srgbClr val="5B6472"/>
                </a:solidFill>
                <a:latin typeface="Calibri"/>
                <a:ea typeface="Calibri"/>
                <a:cs typeface="Calibri"/>
                <a:sym typeface="Calibri"/>
              </a:rPr>
              <a:t>Cada rodada acontece dentro de uma Sociedade de Propósito Específico constituída para aquele empreendimento.</a:t>
            </a:r>
            <a:endParaRPr b="0" i="0" sz="11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3" name="Google Shape;223;p13"/>
          <p:cNvSpPr/>
          <p:nvPr/>
        </p:nvSpPr>
        <p:spPr>
          <a:xfrm>
            <a:off x="6217920" y="4206240"/>
            <a:ext cx="5029200" cy="29260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27AED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rgbClr val="027AED"/>
                </a:solidFill>
                <a:latin typeface="Arial"/>
                <a:ea typeface="Arial"/>
                <a:cs typeface="Arial"/>
                <a:sym typeface="Arial"/>
              </a:rPr>
              <a:t>Contrato de SCP</a:t>
            </a:r>
            <a:endParaRPr b="0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4" name="Google Shape;224;p13"/>
          <p:cNvSpPr/>
          <p:nvPr/>
        </p:nvSpPr>
        <p:spPr>
          <a:xfrm>
            <a:off x="6217920" y="4553712"/>
            <a:ext cx="5029200" cy="59436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30434"/>
              </a:lnSpc>
              <a:spcBef>
                <a:spcPts val="0"/>
              </a:spcBef>
              <a:spcAft>
                <a:spcPts val="0"/>
              </a:spcAft>
              <a:buClr>
                <a:srgbClr val="5B6472"/>
              </a:buClr>
              <a:buSzPts val="1150"/>
              <a:buFont typeface="Calibri"/>
              <a:buNone/>
            </a:pPr>
            <a:r>
              <a:rPr b="0" i="0" lang="en-US" sz="1150" u="none" cap="none" strike="noStrike">
                <a:solidFill>
                  <a:srgbClr val="5B6472"/>
                </a:solidFill>
                <a:latin typeface="Calibri"/>
                <a:ea typeface="Calibri"/>
                <a:cs typeface="Calibri"/>
                <a:sym typeface="Calibri"/>
              </a:rPr>
              <a:t>O investidor participa por meio de contrato de Sociedade em Conta de Participação com a SPE, individual por operação.</a:t>
            </a:r>
            <a:endParaRPr b="0" i="0" sz="11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5" name="Google Shape;225;p13"/>
          <p:cNvSpPr/>
          <p:nvPr/>
        </p:nvSpPr>
        <p:spPr>
          <a:xfrm>
            <a:off x="731520" y="5257800"/>
            <a:ext cx="5029200" cy="29260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27AED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rgbClr val="027AED"/>
                </a:solidFill>
                <a:latin typeface="Arial"/>
                <a:ea typeface="Arial"/>
                <a:cs typeface="Arial"/>
                <a:sym typeface="Arial"/>
              </a:rPr>
              <a:t>Patrimônio na SPE</a:t>
            </a:r>
            <a:endParaRPr b="0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6" name="Google Shape;226;p13"/>
          <p:cNvSpPr/>
          <p:nvPr/>
        </p:nvSpPr>
        <p:spPr>
          <a:xfrm>
            <a:off x="731520" y="5605272"/>
            <a:ext cx="5029200" cy="59436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30434"/>
              </a:lnSpc>
              <a:spcBef>
                <a:spcPts val="0"/>
              </a:spcBef>
              <a:spcAft>
                <a:spcPts val="0"/>
              </a:spcAft>
              <a:buClr>
                <a:srgbClr val="5B6472"/>
              </a:buClr>
              <a:buSzPts val="1150"/>
              <a:buFont typeface="Calibri"/>
              <a:buNone/>
            </a:pPr>
            <a:r>
              <a:rPr b="0" i="0" lang="en-US" sz="1150" u="none" cap="none" strike="noStrike">
                <a:solidFill>
                  <a:srgbClr val="5B6472"/>
                </a:solidFill>
                <a:latin typeface="Calibri"/>
                <a:ea typeface="Calibri"/>
                <a:cs typeface="Calibri"/>
                <a:sym typeface="Calibri"/>
              </a:rPr>
              <a:t>Terreno, obra e unidades construídas permanecem em nome da SPE do empreendimento.</a:t>
            </a:r>
            <a:endParaRPr b="0" i="0" sz="11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7" name="Google Shape;227;p13"/>
          <p:cNvSpPr/>
          <p:nvPr/>
        </p:nvSpPr>
        <p:spPr>
          <a:xfrm>
            <a:off x="6217920" y="5257800"/>
            <a:ext cx="5029200" cy="29260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27AED"/>
              </a:buClr>
              <a:buSzPts val="1400"/>
              <a:buFont typeface="Arial"/>
              <a:buNone/>
            </a:pPr>
            <a:r>
              <a:rPr b="1" i="0" lang="en-US" sz="1400" u="none" cap="none" strike="noStrike">
                <a:solidFill>
                  <a:srgbClr val="027AED"/>
                </a:solidFill>
                <a:latin typeface="Arial"/>
                <a:ea typeface="Arial"/>
                <a:cs typeface="Arial"/>
                <a:sym typeface="Arial"/>
              </a:rPr>
              <a:t>Patrimônio superior ao captado</a:t>
            </a:r>
            <a:endParaRPr b="0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8" name="Google Shape;228;p13"/>
          <p:cNvSpPr/>
          <p:nvPr/>
        </p:nvSpPr>
        <p:spPr>
          <a:xfrm>
            <a:off x="6217920" y="5605272"/>
            <a:ext cx="5029200" cy="59436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30434"/>
              </a:lnSpc>
              <a:spcBef>
                <a:spcPts val="0"/>
              </a:spcBef>
              <a:spcAft>
                <a:spcPts val="0"/>
              </a:spcAft>
              <a:buClr>
                <a:srgbClr val="5B6472"/>
              </a:buClr>
              <a:buSzPts val="1150"/>
              <a:buFont typeface="Calibri"/>
              <a:buNone/>
            </a:pPr>
            <a:r>
              <a:rPr b="0" i="0" lang="en-US" sz="1150" u="none" cap="none" strike="noStrike">
                <a:solidFill>
                  <a:srgbClr val="5B6472"/>
                </a:solidFill>
                <a:latin typeface="Calibri"/>
                <a:ea typeface="Calibri"/>
                <a:cs typeface="Calibri"/>
                <a:sym typeface="Calibri"/>
              </a:rPr>
              <a:t>A SPE é constituída com patrimônio de valor superior ao total captado na rodada.</a:t>
            </a:r>
            <a:endParaRPr b="0" i="0" sz="11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9" name="Google Shape;229;p13"/>
          <p:cNvSpPr/>
          <p:nvPr/>
        </p:nvSpPr>
        <p:spPr>
          <a:xfrm>
            <a:off x="731520" y="6291072"/>
            <a:ext cx="10698480" cy="29260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9AA1AC"/>
              </a:buClr>
              <a:buSzPts val="900"/>
              <a:buFont typeface="Calibri"/>
              <a:buNone/>
            </a:pPr>
            <a:r>
              <a:rPr b="0" i="1" lang="en-US" sz="900" u="none" cap="none" strike="noStrike">
                <a:solidFill>
                  <a:srgbClr val="9AA1AC"/>
                </a:solidFill>
                <a:latin typeface="Calibri"/>
                <a:ea typeface="Calibri"/>
                <a:cs typeface="Calibri"/>
                <a:sym typeface="Calibri"/>
              </a:rPr>
              <a:t>Para tickets maiores, estruturas adicionais de garantia são negociadas caso a caso.</a:t>
            </a:r>
            <a:endParaRPr b="0" i="0" sz="9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14161A"/>
        </a:solidFill>
      </p:bgPr>
    </p:bg>
    <p:spTree>
      <p:nvGrpSpPr>
        <p:cNvPr id="234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/sessions/gracious-stoic-allen/mnt/outputs/deck-build/logo-escuro.png" id="235" name="Google Shape;235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0287000" y="566928"/>
            <a:ext cx="1143000" cy="338328"/>
          </a:xfrm>
          <a:prstGeom prst="rect">
            <a:avLst/>
          </a:prstGeom>
          <a:noFill/>
          <a:ln>
            <a:noFill/>
          </a:ln>
        </p:spPr>
      </p:pic>
      <p:sp>
        <p:nvSpPr>
          <p:cNvPr id="236" name="Google Shape;236;p14"/>
          <p:cNvSpPr/>
          <p:nvPr/>
        </p:nvSpPr>
        <p:spPr>
          <a:xfrm>
            <a:off x="731520" y="640080"/>
            <a:ext cx="7315200" cy="2743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BDEB"/>
              </a:buClr>
              <a:buSzPts val="1100"/>
              <a:buFont typeface="Calibri"/>
              <a:buNone/>
            </a:pPr>
            <a:r>
              <a:rPr b="1" i="0" lang="en-US" sz="1100" u="none" cap="none" strike="noStrike">
                <a:solidFill>
                  <a:srgbClr val="00BDEB"/>
                </a:solidFill>
                <a:latin typeface="Calibri"/>
                <a:ea typeface="Calibri"/>
                <a:cs typeface="Calibri"/>
                <a:sym typeface="Calibri"/>
              </a:rPr>
              <a:t>COMPARATIVO</a:t>
            </a:r>
            <a:endParaRPr b="0" i="0" sz="11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7" name="Google Shape;237;p14"/>
          <p:cNvSpPr/>
          <p:nvPr/>
        </p:nvSpPr>
        <p:spPr>
          <a:xfrm>
            <a:off x="731520" y="1051560"/>
            <a:ext cx="9692640" cy="105156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11764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400"/>
              <a:buFont typeface="Arial"/>
              <a:buNone/>
            </a:pPr>
            <a:r>
              <a:rPr b="1" i="0" lang="en-US" sz="3400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Rentabilidade em 12 meses</a:t>
            </a:r>
            <a:endParaRPr b="0" i="0" sz="3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38" name="Google Shape;238;p1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31520" y="2011680"/>
            <a:ext cx="6949440" cy="3566160"/>
          </a:xfrm>
          <a:prstGeom prst="rect">
            <a:avLst/>
          </a:prstGeom>
          <a:noFill/>
          <a:ln>
            <a:noFill/>
          </a:ln>
        </p:spPr>
      </p:pic>
      <p:sp>
        <p:nvSpPr>
          <p:cNvPr id="239" name="Google Shape;239;p14"/>
          <p:cNvSpPr/>
          <p:nvPr/>
        </p:nvSpPr>
        <p:spPr>
          <a:xfrm>
            <a:off x="1280160" y="2161413"/>
            <a:ext cx="1188720" cy="292608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300"/>
              <a:buFont typeface="Arial"/>
              <a:buNone/>
            </a:pPr>
            <a:r>
              <a:rPr b="1" i="0" lang="en-US" sz="1300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28,3%</a:t>
            </a:r>
            <a:endParaRPr b="0" i="0" sz="13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0" name="Google Shape;240;p14"/>
          <p:cNvSpPr/>
          <p:nvPr/>
        </p:nvSpPr>
        <p:spPr>
          <a:xfrm>
            <a:off x="2880360" y="2451164"/>
            <a:ext cx="1188720" cy="292608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300"/>
              <a:buFont typeface="Arial"/>
              <a:buNone/>
            </a:pPr>
            <a:r>
              <a:rPr b="1" i="0" lang="en-US" sz="1300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25,2%</a:t>
            </a:r>
            <a:endParaRPr b="0" i="0" sz="13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1" name="Google Shape;241;p14"/>
          <p:cNvSpPr/>
          <p:nvPr/>
        </p:nvSpPr>
        <p:spPr>
          <a:xfrm>
            <a:off x="4480560" y="3664958"/>
            <a:ext cx="1188720" cy="292608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300"/>
              <a:buFont typeface="Arial"/>
              <a:buNone/>
            </a:pPr>
            <a:r>
              <a:rPr b="1" i="0" lang="en-US" sz="1300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12,1%</a:t>
            </a:r>
            <a:endParaRPr b="0" i="0" sz="13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2" name="Google Shape;242;p14"/>
          <p:cNvSpPr/>
          <p:nvPr/>
        </p:nvSpPr>
        <p:spPr>
          <a:xfrm>
            <a:off x="6080760" y="4018788"/>
            <a:ext cx="1188720" cy="292608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300"/>
              <a:buFont typeface="Arial"/>
              <a:buNone/>
            </a:pPr>
            <a:r>
              <a:rPr b="1" i="0" lang="en-US" sz="1300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8,3%</a:t>
            </a:r>
            <a:endParaRPr b="0" i="0" sz="13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3" name="Google Shape;243;p14"/>
          <p:cNvSpPr/>
          <p:nvPr/>
        </p:nvSpPr>
        <p:spPr>
          <a:xfrm>
            <a:off x="7955280" y="2011680"/>
            <a:ext cx="3474720" cy="3566160"/>
          </a:xfrm>
          <a:prstGeom prst="roundRect">
            <a:avLst>
              <a:gd fmla="val 2105" name="adj"/>
            </a:avLst>
          </a:prstGeom>
          <a:solidFill>
            <a:srgbClr val="1C2029"/>
          </a:solidFill>
          <a:ln cap="flat" cmpd="sng" w="12700">
            <a:solidFill>
              <a:srgbClr val="2E344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4" name="Google Shape;244;p14"/>
          <p:cNvSpPr/>
          <p:nvPr/>
        </p:nvSpPr>
        <p:spPr>
          <a:xfrm>
            <a:off x="8229600" y="2286000"/>
            <a:ext cx="2926080" cy="64008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BDEB"/>
              </a:buClr>
              <a:buSzPts val="3400"/>
              <a:buFont typeface="Arial"/>
              <a:buNone/>
            </a:pPr>
            <a:r>
              <a:rPr b="1" i="0" lang="en-US" sz="3400" u="none" cap="none" strike="noStrike">
                <a:solidFill>
                  <a:srgbClr val="00BDEB"/>
                </a:solidFill>
                <a:latin typeface="Arial"/>
                <a:ea typeface="Arial"/>
                <a:cs typeface="Arial"/>
                <a:sym typeface="Arial"/>
              </a:rPr>
              <a:t>2,1%</a:t>
            </a:r>
            <a:endParaRPr b="0" i="0" sz="3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5" name="Google Shape;245;p14"/>
          <p:cNvSpPr/>
          <p:nvPr/>
        </p:nvSpPr>
        <p:spPr>
          <a:xfrm>
            <a:off x="8229600" y="2926080"/>
            <a:ext cx="2926080" cy="2743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9AA1AC"/>
              </a:buClr>
              <a:buSzPts val="1200"/>
              <a:buFont typeface="Calibri"/>
              <a:buNone/>
            </a:pPr>
            <a:r>
              <a:rPr b="0" i="0" lang="en-US" sz="1200" u="none" cap="none" strike="noStrike">
                <a:solidFill>
                  <a:srgbClr val="9AA1AC"/>
                </a:solidFill>
                <a:latin typeface="Calibri"/>
                <a:ea typeface="Calibri"/>
                <a:cs typeface="Calibri"/>
                <a:sym typeface="Calibri"/>
              </a:rPr>
              <a:t>ao mês, líquido</a:t>
            </a:r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6" name="Google Shape;246;p14"/>
          <p:cNvSpPr/>
          <p:nvPr/>
        </p:nvSpPr>
        <p:spPr>
          <a:xfrm>
            <a:off x="8229600" y="3429000"/>
            <a:ext cx="2926080" cy="82296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33333"/>
              </a:lnSpc>
              <a:spcBef>
                <a:spcPts val="0"/>
              </a:spcBef>
              <a:spcAft>
                <a:spcPts val="0"/>
              </a:spcAft>
              <a:buClr>
                <a:srgbClr val="9AA1AC"/>
              </a:buClr>
              <a:buSzPts val="1200"/>
              <a:buFont typeface="Calibri"/>
              <a:buNone/>
            </a:pPr>
            <a:r>
              <a:rPr b="0" i="0" lang="en-US" sz="1200" u="none" cap="none" strike="noStrike">
                <a:solidFill>
                  <a:srgbClr val="9AA1AC"/>
                </a:solidFill>
                <a:latin typeface="Calibri"/>
                <a:ea typeface="Calibri"/>
                <a:cs typeface="Calibri"/>
                <a:sym typeface="Calibri"/>
              </a:rPr>
              <a:t>Média realizada em 31 operações encerradas ao longo de dois anos e meio de operação.</a:t>
            </a:r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7" name="Google Shape;247;p14"/>
          <p:cNvSpPr/>
          <p:nvPr/>
        </p:nvSpPr>
        <p:spPr>
          <a:xfrm>
            <a:off x="8229600" y="4572000"/>
            <a:ext cx="2926080" cy="7315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30769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300"/>
              <a:buFont typeface="Arial"/>
              <a:buNone/>
            </a:pPr>
            <a:r>
              <a:rPr b="1" i="0" lang="en-US" sz="1300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Mais de duas vezes o CDI líquido no mesmo horizonte.</a:t>
            </a:r>
            <a:endParaRPr b="0" i="0" sz="13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8" name="Google Shape;248;p14"/>
          <p:cNvSpPr/>
          <p:nvPr/>
        </p:nvSpPr>
        <p:spPr>
          <a:xfrm>
            <a:off x="731520" y="5669280"/>
            <a:ext cx="2560320" cy="25603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BDEB"/>
              </a:buClr>
              <a:buSzPts val="1200"/>
              <a:buFont typeface="Arial"/>
              <a:buNone/>
            </a:pPr>
            <a:r>
              <a:rPr b="1" i="0" lang="en-US" sz="1200" u="none" cap="none" strike="noStrike">
                <a:solidFill>
                  <a:srgbClr val="00BDEB"/>
                </a:solidFill>
                <a:latin typeface="Arial"/>
                <a:ea typeface="Arial"/>
                <a:cs typeface="Arial"/>
                <a:sym typeface="Arial"/>
              </a:rPr>
              <a:t>Lastro</a:t>
            </a:r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9" name="Google Shape;249;p14"/>
          <p:cNvSpPr/>
          <p:nvPr/>
        </p:nvSpPr>
        <p:spPr>
          <a:xfrm>
            <a:off x="731520" y="5943600"/>
            <a:ext cx="2560320" cy="25603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9AA1AC"/>
              </a:buClr>
              <a:buSzPts val="1150"/>
              <a:buFont typeface="Calibri"/>
              <a:buNone/>
            </a:pPr>
            <a:r>
              <a:rPr b="0" i="0" lang="en-US" sz="1150" u="none" cap="none" strike="noStrike">
                <a:solidFill>
                  <a:srgbClr val="9AA1AC"/>
                </a:solidFill>
                <a:latin typeface="Calibri"/>
                <a:ea typeface="Calibri"/>
                <a:cs typeface="Calibri"/>
                <a:sym typeface="Calibri"/>
              </a:rPr>
              <a:t>ativo físico</a:t>
            </a:r>
            <a:endParaRPr b="0" i="0" sz="11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0" name="Google Shape;250;p14"/>
          <p:cNvSpPr/>
          <p:nvPr/>
        </p:nvSpPr>
        <p:spPr>
          <a:xfrm>
            <a:off x="3474720" y="5669280"/>
            <a:ext cx="2560320" cy="25603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BDEB"/>
              </a:buClr>
              <a:buSzPts val="1200"/>
              <a:buFont typeface="Arial"/>
              <a:buNone/>
            </a:pPr>
            <a:r>
              <a:rPr b="1" i="0" lang="en-US" sz="1200" u="none" cap="none" strike="noStrike">
                <a:solidFill>
                  <a:srgbClr val="00BDEB"/>
                </a:solidFill>
                <a:latin typeface="Arial"/>
                <a:ea typeface="Arial"/>
                <a:cs typeface="Arial"/>
                <a:sym typeface="Arial"/>
              </a:rPr>
              <a:t>Garantia</a:t>
            </a:r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1" name="Google Shape;251;p14"/>
          <p:cNvSpPr/>
          <p:nvPr/>
        </p:nvSpPr>
        <p:spPr>
          <a:xfrm>
            <a:off x="3474720" y="5943600"/>
            <a:ext cx="2560320" cy="25603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9AA1AC"/>
              </a:buClr>
              <a:buSzPts val="1150"/>
              <a:buFont typeface="Calibri"/>
              <a:buNone/>
            </a:pPr>
            <a:r>
              <a:rPr b="0" i="0" lang="en-US" sz="1150" u="none" cap="none" strike="noStrike">
                <a:solidFill>
                  <a:srgbClr val="9AA1AC"/>
                </a:solidFill>
                <a:latin typeface="Calibri"/>
                <a:ea typeface="Calibri"/>
                <a:cs typeface="Calibri"/>
                <a:sym typeface="Calibri"/>
              </a:rPr>
              <a:t>patrimônio da SPE</a:t>
            </a:r>
            <a:endParaRPr b="0" i="0" sz="11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2" name="Google Shape;252;p14"/>
          <p:cNvSpPr/>
          <p:nvPr/>
        </p:nvSpPr>
        <p:spPr>
          <a:xfrm>
            <a:off x="6217920" y="5669280"/>
            <a:ext cx="2560320" cy="25603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BDEB"/>
              </a:buClr>
              <a:buSzPts val="1200"/>
              <a:buFont typeface="Arial"/>
              <a:buNone/>
            </a:pPr>
            <a:r>
              <a:rPr b="1" i="0" lang="en-US" sz="1200" u="none" cap="none" strike="noStrike">
                <a:solidFill>
                  <a:srgbClr val="00BDEB"/>
                </a:solidFill>
                <a:latin typeface="Arial"/>
                <a:ea typeface="Arial"/>
                <a:cs typeface="Arial"/>
                <a:sym typeface="Arial"/>
              </a:rPr>
              <a:t>Volatilidade</a:t>
            </a:r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3" name="Google Shape;253;p14"/>
          <p:cNvSpPr/>
          <p:nvPr/>
        </p:nvSpPr>
        <p:spPr>
          <a:xfrm>
            <a:off x="6217920" y="5943600"/>
            <a:ext cx="2560320" cy="25603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9AA1AC"/>
              </a:buClr>
              <a:buSzPts val="1150"/>
              <a:buFont typeface="Calibri"/>
              <a:buNone/>
            </a:pPr>
            <a:r>
              <a:rPr b="0" i="0" lang="en-US" sz="1150" u="none" cap="none" strike="noStrike">
                <a:solidFill>
                  <a:srgbClr val="9AA1AC"/>
                </a:solidFill>
                <a:latin typeface="Calibri"/>
                <a:ea typeface="Calibri"/>
                <a:cs typeface="Calibri"/>
                <a:sym typeface="Calibri"/>
              </a:rPr>
              <a:t>sem marcação diária</a:t>
            </a:r>
            <a:endParaRPr b="0" i="0" sz="11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4" name="Google Shape;254;p14"/>
          <p:cNvSpPr/>
          <p:nvPr/>
        </p:nvSpPr>
        <p:spPr>
          <a:xfrm>
            <a:off x="8961120" y="5669280"/>
            <a:ext cx="2560320" cy="25603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BDEB"/>
              </a:buClr>
              <a:buSzPts val="1200"/>
              <a:buFont typeface="Arial"/>
              <a:buNone/>
            </a:pPr>
            <a:r>
              <a:rPr b="1" i="0" lang="en-US" sz="1200" u="none" cap="none" strike="noStrike">
                <a:solidFill>
                  <a:srgbClr val="00BDEB"/>
                </a:solidFill>
                <a:latin typeface="Arial"/>
                <a:ea typeface="Arial"/>
                <a:cs typeface="Arial"/>
                <a:sym typeface="Arial"/>
              </a:rPr>
              <a:t>Liquidez</a:t>
            </a:r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5" name="Google Shape;255;p14"/>
          <p:cNvSpPr/>
          <p:nvPr/>
        </p:nvSpPr>
        <p:spPr>
          <a:xfrm>
            <a:off x="8961120" y="5943600"/>
            <a:ext cx="2560320" cy="25603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9AA1AC"/>
              </a:buClr>
              <a:buSzPts val="1150"/>
              <a:buFont typeface="Calibri"/>
              <a:buNone/>
            </a:pPr>
            <a:r>
              <a:rPr b="0" i="0" lang="en-US" sz="1150" u="none" cap="none" strike="noStrike">
                <a:solidFill>
                  <a:srgbClr val="9AA1AC"/>
                </a:solidFill>
                <a:latin typeface="Calibri"/>
                <a:ea typeface="Calibri"/>
                <a:cs typeface="Calibri"/>
                <a:sym typeface="Calibri"/>
              </a:rPr>
              <a:t>baixa, vinculada à obra</a:t>
            </a:r>
            <a:endParaRPr b="0" i="0" sz="11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6" name="Google Shape;256;p14"/>
          <p:cNvSpPr/>
          <p:nvPr/>
        </p:nvSpPr>
        <p:spPr>
          <a:xfrm>
            <a:off x="731520" y="6291072"/>
            <a:ext cx="10698480" cy="29260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9AA1AC"/>
              </a:buClr>
              <a:buSzPts val="900"/>
              <a:buFont typeface="Calibri"/>
              <a:buNone/>
            </a:pPr>
            <a:r>
              <a:rPr b="0" i="1" lang="en-US" sz="900" u="none" cap="none" strike="noStrike">
                <a:solidFill>
                  <a:srgbClr val="9AA1AC"/>
                </a:solidFill>
                <a:latin typeface="Calibri"/>
                <a:ea typeface="Calibri"/>
                <a:cs typeface="Calibri"/>
                <a:sym typeface="Calibri"/>
              </a:rPr>
              <a:t>Ativo Real: 2,1% ao mês, média líquida realizada em 31 operações encerradas em dois anos e meio; projeção de 12 meses em juros simples (25,2%) e compostos (28,3%). CDI: 14,71% bruto de ago/2025 a jul/2026, líquido de IR de 17,5%. Poupança isenta. Fonte: Banco Central, séries 4390 e 196. Rentabilidade passada não representa garantia de resultado futuro.</a:t>
            </a:r>
            <a:endParaRPr b="0" i="0" sz="9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14161A"/>
        </a:solidFill>
      </p:bgPr>
    </p:bg>
    <p:spTree>
      <p:nvGrpSpPr>
        <p:cNvPr id="26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/sessions/gracious-stoic-allen/mnt/outputs/deck-build/deck-represa.jpg" id="262" name="Google Shape;262;p15"/>
          <p:cNvPicPr preferRelativeResize="0"/>
          <p:nvPr/>
        </p:nvPicPr>
        <p:blipFill rotWithShape="1">
          <a:blip r:embed="rId3">
            <a:alphaModFix amt="38000"/>
          </a:blip>
          <a:srcRect b="0" l="0" r="0" t="0"/>
          <a:stretch/>
        </p:blipFill>
        <p:spPr>
          <a:xfrm>
            <a:off x="0" y="0"/>
            <a:ext cx="1216152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63" name="Google Shape;263;p15"/>
          <p:cNvSpPr/>
          <p:nvPr/>
        </p:nvSpPr>
        <p:spPr>
          <a:xfrm>
            <a:off x="0" y="0"/>
            <a:ext cx="12161520" cy="6858000"/>
          </a:xfrm>
          <a:prstGeom prst="rect">
            <a:avLst/>
          </a:prstGeom>
          <a:solidFill>
            <a:srgbClr val="14161A">
              <a:alpha val="67843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descr="/sessions/gracious-stoic-allen/mnt/outputs/deck-build/logo-escuro.png" id="264" name="Google Shape;264;p1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31520" y="1051560"/>
            <a:ext cx="2194560" cy="649224"/>
          </a:xfrm>
          <a:prstGeom prst="rect">
            <a:avLst/>
          </a:prstGeom>
          <a:noFill/>
          <a:ln>
            <a:noFill/>
          </a:ln>
        </p:spPr>
      </p:pic>
      <p:sp>
        <p:nvSpPr>
          <p:cNvPr id="265" name="Google Shape;265;p15"/>
          <p:cNvSpPr/>
          <p:nvPr/>
        </p:nvSpPr>
        <p:spPr>
          <a:xfrm>
            <a:off x="731520" y="2148840"/>
            <a:ext cx="9144000" cy="9144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Arial"/>
              <a:buNone/>
            </a:pPr>
            <a:r>
              <a:rPr b="1" i="0" lang="en-US" sz="4400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Vamos conversar.</a:t>
            </a:r>
            <a:endParaRPr b="0" i="0" sz="4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6" name="Google Shape;266;p15"/>
          <p:cNvSpPr/>
          <p:nvPr/>
        </p:nvSpPr>
        <p:spPr>
          <a:xfrm>
            <a:off x="731520" y="3200400"/>
            <a:ext cx="6583680" cy="82296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E4E7EC"/>
              </a:buClr>
              <a:buSzPts val="1500"/>
              <a:buFont typeface="Calibri"/>
              <a:buNone/>
            </a:pPr>
            <a:r>
              <a:rPr b="0" i="0" lang="en-US" sz="1500" u="none" cap="none" strike="noStrike">
                <a:solidFill>
                  <a:srgbClr val="E4E7EC"/>
                </a:solidFill>
                <a:latin typeface="Calibri"/>
                <a:ea typeface="Calibri"/>
                <a:cs typeface="Calibri"/>
                <a:sym typeface="Calibri"/>
              </a:rPr>
              <a:t>As condições de cada operação — ticket, prazo, garantias e forma de saída — são apresentadas individualmente e formalizadas em contrato.</a:t>
            </a:r>
            <a:endParaRPr b="0" i="0" sz="15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7" name="Google Shape;267;p15"/>
          <p:cNvSpPr/>
          <p:nvPr/>
        </p:nvSpPr>
        <p:spPr>
          <a:xfrm>
            <a:off x="731520" y="4343400"/>
            <a:ext cx="4572000" cy="36576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BDEB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rgbClr val="00BDEB"/>
                </a:solidFill>
                <a:latin typeface="Arial"/>
                <a:ea typeface="Arial"/>
                <a:cs typeface="Arial"/>
                <a:sym typeface="Arial"/>
              </a:rPr>
              <a:t>(11) 92461-3254</a:t>
            </a:r>
            <a:endParaRPr b="0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8" name="Google Shape;268;p15"/>
          <p:cNvSpPr/>
          <p:nvPr/>
        </p:nvSpPr>
        <p:spPr>
          <a:xfrm>
            <a:off x="731520" y="4800600"/>
            <a:ext cx="5486400" cy="3200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E4E7EC"/>
              </a:buClr>
              <a:buSzPts val="1400"/>
              <a:buFont typeface="Calibri"/>
              <a:buNone/>
            </a:pPr>
            <a:r>
              <a:rPr b="0" i="0" lang="en-US" sz="1400" u="none" cap="none" strike="noStrike">
                <a:solidFill>
                  <a:srgbClr val="E4E7EC"/>
                </a:solidFill>
                <a:latin typeface="Calibri"/>
                <a:ea typeface="Calibri"/>
                <a:cs typeface="Calibri"/>
                <a:sym typeface="Calibri"/>
              </a:rPr>
              <a:t>contato@ativorealgroup.com.br</a:t>
            </a:r>
            <a:endParaRPr b="0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9" name="Google Shape;269;p15"/>
          <p:cNvSpPr/>
          <p:nvPr/>
        </p:nvSpPr>
        <p:spPr>
          <a:xfrm>
            <a:off x="731520" y="5166360"/>
            <a:ext cx="5486400" cy="3200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E4E7EC"/>
              </a:buClr>
              <a:buSzPts val="1400"/>
              <a:buFont typeface="Calibri"/>
              <a:buNone/>
            </a:pPr>
            <a:r>
              <a:rPr b="0" i="0" lang="en-US" sz="1400" u="none" cap="none" strike="noStrike">
                <a:solidFill>
                  <a:srgbClr val="E4E7EC"/>
                </a:solidFill>
                <a:latin typeface="Calibri"/>
                <a:ea typeface="Calibri"/>
                <a:cs typeface="Calibri"/>
                <a:sym typeface="Calibri"/>
              </a:rPr>
              <a:t>ativorealgroup.com.br</a:t>
            </a:r>
            <a:endParaRPr b="0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0" name="Google Shape;270;p15"/>
          <p:cNvSpPr/>
          <p:nvPr/>
        </p:nvSpPr>
        <p:spPr>
          <a:xfrm>
            <a:off x="731520" y="5715000"/>
            <a:ext cx="7315200" cy="36576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9AA1AC"/>
              </a:buClr>
              <a:buSzPts val="1500"/>
              <a:buFont typeface="Arial"/>
              <a:buNone/>
            </a:pPr>
            <a:r>
              <a:rPr b="1" i="1" lang="en-US" sz="1500" u="none" cap="none" strike="noStrike">
                <a:solidFill>
                  <a:srgbClr val="9AA1AC"/>
                </a:solidFill>
                <a:latin typeface="Arial"/>
                <a:ea typeface="Arial"/>
                <a:cs typeface="Arial"/>
                <a:sym typeface="Arial"/>
              </a:rPr>
              <a:t>Movemos valor. Geramos rendimento.</a:t>
            </a:r>
            <a:endParaRPr b="0" i="0" sz="15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1" name="Google Shape;271;p15"/>
          <p:cNvSpPr/>
          <p:nvPr/>
        </p:nvSpPr>
        <p:spPr>
          <a:xfrm>
            <a:off x="731520" y="6291072"/>
            <a:ext cx="10698480" cy="29260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9AA1AC"/>
              </a:buClr>
              <a:buSzPts val="900"/>
              <a:buFont typeface="Calibri"/>
              <a:buNone/>
            </a:pPr>
            <a:r>
              <a:rPr b="0" i="1" lang="en-US" sz="900" u="none" cap="none" strike="noStrike">
                <a:solidFill>
                  <a:srgbClr val="9AA1AC"/>
                </a:solidFill>
                <a:latin typeface="Calibri"/>
                <a:ea typeface="Calibri"/>
                <a:cs typeface="Calibri"/>
                <a:sym typeface="Calibri"/>
              </a:rPr>
              <a:t>Investimentos envolvem riscos. As condições são apresentadas individualmente, formalizadas em contrato e podem variar conforme a operação. Documento confidencial, de uso exclusivo do destinatário.</a:t>
            </a:r>
            <a:endParaRPr b="0" i="0" sz="9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